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3"/>
  </p:notesMasterIdLst>
  <p:sldIdLst>
    <p:sldId id="256" r:id="rId5"/>
    <p:sldId id="257" r:id="rId6"/>
    <p:sldId id="280" r:id="rId7"/>
    <p:sldId id="263" r:id="rId8"/>
    <p:sldId id="279" r:id="rId9"/>
    <p:sldId id="271" r:id="rId10"/>
    <p:sldId id="259" r:id="rId11"/>
    <p:sldId id="272" r:id="rId12"/>
    <p:sldId id="260" r:id="rId13"/>
    <p:sldId id="264" r:id="rId14"/>
    <p:sldId id="265" r:id="rId15"/>
    <p:sldId id="273" r:id="rId16"/>
    <p:sldId id="266" r:id="rId17"/>
    <p:sldId id="261" r:id="rId18"/>
    <p:sldId id="275" r:id="rId19"/>
    <p:sldId id="262" r:id="rId20"/>
    <p:sldId id="281" r:id="rId21"/>
    <p:sldId id="268" r:id="rId22"/>
    <p:sldId id="269" r:id="rId23"/>
    <p:sldId id="274" r:id="rId24"/>
    <p:sldId id="277" r:id="rId25"/>
    <p:sldId id="282" r:id="rId26"/>
    <p:sldId id="283" r:id="rId27"/>
    <p:sldId id="284" r:id="rId28"/>
    <p:sldId id="285" r:id="rId29"/>
    <p:sldId id="278" r:id="rId30"/>
    <p:sldId id="276" r:id="rId31"/>
    <p:sldId id="270" r:id="rId32"/>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80C46A-DE40-4D00-A657-A31AB6BAE589}" v="369" dt="2023-12-20T15:52:43.356"/>
    <p1510:client id="{32CBFEBC-5C8A-4F09-9521-EEE542B05678}" v="430" dt="2023-12-20T20:49:37.231"/>
    <p1510:client id="{35D6FFE8-1531-4CE1-AB0E-03CA8225A8F9}" v="2875" vWet="2877" dt="2023-12-20T20:25:00.513"/>
    <p1510:client id="{58770224-219F-BE4A-B403-877DAD90A350}" v="149" dt="2023-12-20T20:55:19.960"/>
    <p1510:client id="{7F063444-E391-4E83-AB2F-4F13A3A21A24}" v="1438" dt="2023-12-20T10:13:09.083"/>
    <p1510:client id="{8BF0807F-96B1-45FB-9925-9F546CAE4F63}" v="2866" dt="2023-12-20T20:36:45.5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9"/>
  </p:normalViewPr>
  <p:slideViewPr>
    <p:cSldViewPr snapToGrid="0">
      <p:cViewPr varScale="1">
        <p:scale>
          <a:sx n="112" d="100"/>
          <a:sy n="112" d="100"/>
        </p:scale>
        <p:origin x="208" y="4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CB8D6A-72D3-4493-AF05-FB4D00542096}" type="datetimeFigureOut">
              <a:rPr lang="es-ES" smtClean="0"/>
              <a:t>20/12/23</a:t>
            </a:fld>
            <a:endParaRPr lang="es-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A863FC-F15B-4186-8CAE-C3970D3D2348}" type="slidenum">
              <a:rPr lang="es-ES" smtClean="0"/>
              <a:t>‹Nº›</a:t>
            </a:fld>
            <a:endParaRPr lang="es-ES"/>
          </a:p>
        </p:txBody>
      </p:sp>
    </p:spTree>
    <p:extLst>
      <p:ext uri="{BB962C8B-B14F-4D97-AF65-F5344CB8AC3E}">
        <p14:creationId xmlns:p14="http://schemas.microsoft.com/office/powerpoint/2010/main" val="707790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80A863FC-F15B-4186-8CAE-C3970D3D2348}" type="slidenum">
              <a:rPr lang="es-ES" smtClean="0"/>
              <a:t>10</a:t>
            </a:fld>
            <a:endParaRPr lang="es-ES"/>
          </a:p>
        </p:txBody>
      </p:sp>
    </p:spTree>
    <p:extLst>
      <p:ext uri="{BB962C8B-B14F-4D97-AF65-F5344CB8AC3E}">
        <p14:creationId xmlns:p14="http://schemas.microsoft.com/office/powerpoint/2010/main" val="1247948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80A863FC-F15B-4186-8CAE-C3970D3D2348}" type="slidenum">
              <a:rPr lang="es-ES" smtClean="0"/>
              <a:t>11</a:t>
            </a:fld>
            <a:endParaRPr lang="es-ES"/>
          </a:p>
        </p:txBody>
      </p:sp>
    </p:spTree>
    <p:extLst>
      <p:ext uri="{BB962C8B-B14F-4D97-AF65-F5344CB8AC3E}">
        <p14:creationId xmlns:p14="http://schemas.microsoft.com/office/powerpoint/2010/main" val="332513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a:solidFill>
                  <a:srgbClr val="D1D5DB"/>
                </a:solidFill>
                <a:effectLst/>
                <a:latin typeface="Söhne"/>
              </a:rPr>
              <a:t>Un proceso estocástico es un conjunto de eventos que se desarrollan en el tiempo de manera aleatoria. Su función es modelar fenómenos en los que hay alguna forma de incertidumbre o variabilidad. En definitiva, para predecir el comportamiento de sistemas que no son completamente predecibles.</a:t>
            </a:r>
            <a:br>
              <a:rPr lang="es-ES" b="0" i="0">
                <a:solidFill>
                  <a:srgbClr val="D1D5DB"/>
                </a:solidFill>
                <a:effectLst/>
                <a:latin typeface="Söhne"/>
              </a:rPr>
            </a:br>
            <a:br>
              <a:rPr lang="es-ES" b="0" i="0">
                <a:solidFill>
                  <a:srgbClr val="D1D5DB"/>
                </a:solidFill>
                <a:effectLst/>
                <a:latin typeface="Söhne"/>
              </a:rPr>
            </a:br>
            <a:r>
              <a:rPr lang="es-ES" b="0" i="0">
                <a:solidFill>
                  <a:srgbClr val="D1D5DB"/>
                </a:solidFill>
                <a:effectLst/>
                <a:latin typeface="Söhne"/>
              </a:rPr>
              <a:t>Cuando hablamos de un sistema de ecuaciones diferenciales estocásticas, estamos hablando de un conjunto de ecuaciones que describen cómo cambian variables a lo largo del tiempo, pero con la adición de elementos aleatorios o estocásticos. De esta manera, estas ecuaciones consideran la incertidumbre en el proceso.</a:t>
            </a:r>
          </a:p>
          <a:p>
            <a:endParaRPr lang="es-ES" b="0" i="0">
              <a:solidFill>
                <a:srgbClr val="D1D5DB"/>
              </a:solidFill>
              <a:effectLst/>
              <a:latin typeface="Söhne"/>
            </a:endParaRPr>
          </a:p>
          <a:p>
            <a:r>
              <a:rPr lang="es-ES" b="0" i="0">
                <a:solidFill>
                  <a:srgbClr val="D1D5DB"/>
                </a:solidFill>
                <a:effectLst/>
                <a:latin typeface="Söhne"/>
              </a:rPr>
              <a:t>Ejemplos de uso de sistemas estocásticos: </a:t>
            </a:r>
            <a:r>
              <a:rPr lang="es-ES" b="0" i="0">
                <a:effectLst/>
                <a:latin typeface="Söhne"/>
              </a:rPr>
              <a:t>Movimiento de Moléculas en un Gas, Interacciones de Fotones en un Medio Absorbente, Caída de Lluvia, Ruido Cuántico en Circuitos Electrónicos.</a:t>
            </a:r>
            <a:endParaRPr lang="es-ES" b="0" i="0">
              <a:solidFill>
                <a:srgbClr val="D1D5DB"/>
              </a:solidFill>
              <a:effectLst/>
              <a:latin typeface="Söhne"/>
            </a:endParaRPr>
          </a:p>
          <a:p>
            <a:endParaRPr lang="es-ES" b="0" i="0">
              <a:solidFill>
                <a:srgbClr val="D1D5DB"/>
              </a:solidFill>
              <a:effectLst/>
              <a:latin typeface="Söhne"/>
            </a:endParaRPr>
          </a:p>
          <a:p>
            <a:endParaRPr lang="es-ES" b="0" i="0">
              <a:solidFill>
                <a:srgbClr val="D1D5DB"/>
              </a:solidFill>
              <a:effectLst/>
              <a:latin typeface="Söhne"/>
            </a:endParaRPr>
          </a:p>
          <a:p>
            <a:endParaRPr lang="es-ES"/>
          </a:p>
        </p:txBody>
      </p:sp>
      <p:sp>
        <p:nvSpPr>
          <p:cNvPr id="4" name="Marcador de número de diapositiva 3"/>
          <p:cNvSpPr>
            <a:spLocks noGrp="1"/>
          </p:cNvSpPr>
          <p:nvPr>
            <p:ph type="sldNum" sz="quarter" idx="5"/>
          </p:nvPr>
        </p:nvSpPr>
        <p:spPr/>
        <p:txBody>
          <a:bodyPr/>
          <a:lstStyle/>
          <a:p>
            <a:fld id="{80A863FC-F15B-4186-8CAE-C3970D3D2348}" type="slidenum">
              <a:rPr lang="es-ES" smtClean="0"/>
              <a:t>16</a:t>
            </a:fld>
            <a:endParaRPr lang="es-ES"/>
          </a:p>
        </p:txBody>
      </p:sp>
    </p:spTree>
    <p:extLst>
      <p:ext uri="{BB962C8B-B14F-4D97-AF65-F5344CB8AC3E}">
        <p14:creationId xmlns:p14="http://schemas.microsoft.com/office/powerpoint/2010/main" val="3736584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a:solidFill>
                  <a:srgbClr val="D1D5DB"/>
                </a:solidFill>
                <a:effectLst/>
                <a:latin typeface="Söhne"/>
              </a:rPr>
              <a:t>Se parte de un sistema de ecuaciones diferenciales determinista. En esta explicación, se adopta una sola ecuación diferencial por simplicidad. El comportamiento real de este sistema posee cierta incertidumbre que se desea modelar, para lo que se añade un término estocástico, o de ruido, donde G(x) representa la influencia de la condición actual en la aleatoriedad del sistema, y </a:t>
            </a:r>
            <a:r>
              <a:rPr lang="es-ES" b="0" i="0" err="1">
                <a:solidFill>
                  <a:srgbClr val="D1D5DB"/>
                </a:solidFill>
                <a:effectLst/>
                <a:latin typeface="Söhne"/>
              </a:rPr>
              <a:t>shi</a:t>
            </a:r>
            <a:r>
              <a:rPr lang="es-ES" b="0" i="0">
                <a:solidFill>
                  <a:srgbClr val="D1D5DB"/>
                </a:solidFill>
                <a:effectLst/>
                <a:latin typeface="Söhne"/>
              </a:rPr>
              <a:t> representa la variable estocástica aleatoria asociada a un proceso estocástico específico, y en nuestro caso, se opta por proceso de </a:t>
            </a:r>
            <a:r>
              <a:rPr lang="es-ES" b="0" i="0" err="1">
                <a:solidFill>
                  <a:srgbClr val="D1D5DB"/>
                </a:solidFill>
                <a:effectLst/>
                <a:latin typeface="Söhne"/>
              </a:rPr>
              <a:t>Ornstein-Uhlenbeck</a:t>
            </a:r>
            <a:r>
              <a:rPr lang="es-ES" b="0" i="0">
                <a:solidFill>
                  <a:srgbClr val="D1D5DB"/>
                </a:solidFill>
                <a:effectLst/>
                <a:latin typeface="Söhne"/>
              </a:rPr>
              <a:t>.</a:t>
            </a:r>
          </a:p>
          <a:p>
            <a:endParaRPr lang="es-ES" b="0" i="0">
              <a:solidFill>
                <a:srgbClr val="D1D5DB"/>
              </a:solidFill>
              <a:effectLst/>
              <a:latin typeface="Söhne"/>
            </a:endParaRPr>
          </a:p>
          <a:p>
            <a:endParaRPr lang="es-ES"/>
          </a:p>
        </p:txBody>
      </p:sp>
      <p:sp>
        <p:nvSpPr>
          <p:cNvPr id="4" name="Marcador de número de diapositiva 3"/>
          <p:cNvSpPr>
            <a:spLocks noGrp="1"/>
          </p:cNvSpPr>
          <p:nvPr>
            <p:ph type="sldNum" sz="quarter" idx="5"/>
          </p:nvPr>
        </p:nvSpPr>
        <p:spPr/>
        <p:txBody>
          <a:bodyPr/>
          <a:lstStyle/>
          <a:p>
            <a:fld id="{80A863FC-F15B-4186-8CAE-C3970D3D2348}" type="slidenum">
              <a:rPr lang="es-ES" smtClean="0"/>
              <a:t>17</a:t>
            </a:fld>
            <a:endParaRPr lang="es-ES"/>
          </a:p>
        </p:txBody>
      </p:sp>
    </p:spTree>
    <p:extLst>
      <p:ext uri="{BB962C8B-B14F-4D97-AF65-F5344CB8AC3E}">
        <p14:creationId xmlns:p14="http://schemas.microsoft.com/office/powerpoint/2010/main" val="1581734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El primer término </a:t>
            </a:r>
            <a:r>
              <a:rPr lang="es-ES" b="0" i="0">
                <a:solidFill>
                  <a:srgbClr val="D1D5DB"/>
                </a:solidFill>
                <a:effectLst/>
                <a:latin typeface="Söhne"/>
              </a:rPr>
              <a:t>representa la tendencia del proceso</a:t>
            </a:r>
            <a:r>
              <a:rPr lang="es-ES" b="0" i="0">
                <a:solidFill>
                  <a:srgbClr val="D1D5DB"/>
                </a:solidFill>
                <a:effectLst/>
                <a:latin typeface="KaTeX_Main"/>
              </a:rPr>
              <a:t>​</a:t>
            </a:r>
            <a:r>
              <a:rPr lang="es-ES" b="0" i="0">
                <a:solidFill>
                  <a:srgbClr val="D1D5DB"/>
                </a:solidFill>
                <a:effectLst/>
                <a:latin typeface="Söhne"/>
              </a:rPr>
              <a:t> a regresar a un valor medio, </a:t>
            </a:r>
            <a:r>
              <a:rPr lang="es-ES" b="0" i="0" err="1">
                <a:solidFill>
                  <a:srgbClr val="D1D5DB"/>
                </a:solidFill>
                <a:effectLst/>
                <a:latin typeface="Söhne"/>
              </a:rPr>
              <a:t>Xt_medio</a:t>
            </a:r>
            <a:r>
              <a:rPr lang="es-ES" b="0" i="0">
                <a:solidFill>
                  <a:srgbClr val="D1D5DB"/>
                </a:solidFill>
                <a:effectLst/>
                <a:latin typeface="Söhne"/>
              </a:rPr>
              <a:t>. El tiempo de correlación está muy relacionado con la velocidad de tendencia de </a:t>
            </a:r>
            <a:r>
              <a:rPr lang="es-ES" b="0" i="0" err="1">
                <a:solidFill>
                  <a:srgbClr val="D1D5DB"/>
                </a:solidFill>
                <a:effectLst/>
                <a:latin typeface="Söhne"/>
              </a:rPr>
              <a:t>Xt</a:t>
            </a:r>
            <a:r>
              <a:rPr lang="es-ES" b="0" i="0">
                <a:solidFill>
                  <a:srgbClr val="D1D5DB"/>
                </a:solidFill>
                <a:effectLst/>
                <a:latin typeface="Söhne"/>
              </a:rPr>
              <a:t> hacia su valor medio, </a:t>
            </a:r>
            <a:r>
              <a:rPr lang="es-ES" b="0" i="0" err="1">
                <a:solidFill>
                  <a:srgbClr val="D1D5DB"/>
                </a:solidFill>
                <a:effectLst/>
                <a:latin typeface="Söhne"/>
              </a:rPr>
              <a:t>Xt_medio</a:t>
            </a:r>
            <a:r>
              <a:rPr lang="es-ES" b="0" i="0">
                <a:solidFill>
                  <a:srgbClr val="D1D5DB"/>
                </a:solidFill>
                <a:effectLst/>
                <a:latin typeface="Söhne"/>
              </a:rPr>
              <a:t>, de manera que cuanto menor es, más rápida resulta esta tendencia.</a:t>
            </a:r>
          </a:p>
          <a:p>
            <a:endParaRPr lang="es-ES" b="0" i="0">
              <a:solidFill>
                <a:srgbClr val="D1D5DB"/>
              </a:solidFill>
              <a:effectLst/>
              <a:latin typeface="Söhne"/>
            </a:endParaRPr>
          </a:p>
          <a:p>
            <a:endParaRPr lang="es-ES" b="0" i="0">
              <a:solidFill>
                <a:srgbClr val="D1D5DB"/>
              </a:solidFill>
              <a:effectLst/>
              <a:latin typeface="Söhne"/>
            </a:endParaRPr>
          </a:p>
          <a:p>
            <a:r>
              <a:rPr lang="es-ES" b="0" i="0">
                <a:solidFill>
                  <a:srgbClr val="D1D5DB"/>
                </a:solidFill>
                <a:effectLst/>
                <a:latin typeface="Söhne"/>
              </a:rPr>
              <a:t>El segundo término representa la aleatoriedad del proceso, reflejando las fluctuaciones impredecibles del proceso.</a:t>
            </a:r>
          </a:p>
          <a:p>
            <a:endParaRPr lang="es-ES" b="0" i="0">
              <a:solidFill>
                <a:srgbClr val="D1D5DB"/>
              </a:solidFill>
              <a:effectLst/>
              <a:latin typeface="Söhne"/>
            </a:endParaRPr>
          </a:p>
          <a:p>
            <a:r>
              <a:rPr lang="es-ES" b="0" i="0">
                <a:solidFill>
                  <a:srgbClr val="D1D5DB"/>
                </a:solidFill>
                <a:effectLst/>
                <a:latin typeface="Söhne"/>
              </a:rPr>
              <a:t>- D representa la intensidad de la fluctuación estocástica, y es la varianza de la componente estocástica del proceso, siendo la raíz de D la desviación estándar de la misma. Mayores D         implican fluctuaciones aleatorias de amplitudes más grandes, lo que significa que el proceso tendrá movimientos más pronunciados lejos de su valor medio.</a:t>
            </a:r>
          </a:p>
          <a:p>
            <a:endParaRPr lang="es-ES" b="0" i="0">
              <a:solidFill>
                <a:srgbClr val="D1D5DB"/>
              </a:solidFill>
              <a:effectLst/>
              <a:latin typeface="Söhne"/>
            </a:endParaRPr>
          </a:p>
          <a:p>
            <a:r>
              <a:rPr lang="es-ES" b="0" i="0">
                <a:solidFill>
                  <a:srgbClr val="D1D5DB"/>
                </a:solidFill>
                <a:effectLst/>
                <a:latin typeface="Söhne"/>
              </a:rPr>
              <a:t>- </a:t>
            </a:r>
            <a:r>
              <a:rPr lang="es-ES" b="0" i="0" err="1">
                <a:solidFill>
                  <a:srgbClr val="D1D5DB"/>
                </a:solidFill>
                <a:effectLst/>
                <a:latin typeface="Söhne"/>
              </a:rPr>
              <a:t>Wt</a:t>
            </a:r>
            <a:r>
              <a:rPr lang="es-ES" b="0" i="0">
                <a:solidFill>
                  <a:srgbClr val="D1D5DB"/>
                </a:solidFill>
                <a:effectLst/>
                <a:latin typeface="Söhne"/>
              </a:rPr>
              <a:t>: proceso de Wiener. Modelización de fenómenos aleatorios. </a:t>
            </a:r>
          </a:p>
          <a:p>
            <a:r>
              <a:rPr lang="es-ES" b="0" i="0">
                <a:solidFill>
                  <a:srgbClr val="D1D5DB"/>
                </a:solidFill>
                <a:effectLst/>
                <a:latin typeface="Söhne"/>
              </a:rPr>
              <a:t>	- tiene trayectorias continuas pero no es diferenciable en ningún punto. Esto significa que las derivadas en cada punto no existen, lo que hace que el proceso de Wiener sea no 	suave.</a:t>
            </a:r>
          </a:p>
          <a:p>
            <a:r>
              <a:rPr lang="es-ES" b="0" i="0">
                <a:solidFill>
                  <a:srgbClr val="D1D5DB"/>
                </a:solidFill>
                <a:effectLst/>
                <a:latin typeface="Söhne"/>
              </a:rPr>
              <a:t>	- </a:t>
            </a:r>
            <a:r>
              <a:rPr lang="es-ES" b="0" i="0" err="1">
                <a:solidFill>
                  <a:srgbClr val="D1D5DB"/>
                </a:solidFill>
                <a:effectLst/>
                <a:latin typeface="KaTeX_Main"/>
              </a:rPr>
              <a:t>Wt</a:t>
            </a:r>
            <a:r>
              <a:rPr lang="es-ES" b="0" i="0">
                <a:solidFill>
                  <a:srgbClr val="D1D5DB"/>
                </a:solidFill>
                <a:effectLst/>
                <a:latin typeface="KaTeX_Main"/>
              </a:rPr>
              <a:t>(t=0)=0</a:t>
            </a:r>
            <a:r>
              <a:rPr lang="es-ES" b="0" i="0">
                <a:solidFill>
                  <a:srgbClr val="D1D5DB"/>
                </a:solidFill>
                <a:effectLst/>
                <a:latin typeface="Söhne"/>
              </a:rPr>
              <a:t> (comienza en cero en el tiempo inicial).</a:t>
            </a:r>
          </a:p>
          <a:p>
            <a:r>
              <a:rPr lang="es-ES" b="0" i="0">
                <a:solidFill>
                  <a:srgbClr val="D1D5DB"/>
                </a:solidFill>
                <a:effectLst/>
                <a:latin typeface="Söhne"/>
              </a:rPr>
              <a:t>	- Los incrementos </a:t>
            </a:r>
            <a:r>
              <a:rPr lang="es-ES" b="0" i="0">
                <a:solidFill>
                  <a:srgbClr val="D1D5DB"/>
                </a:solidFill>
                <a:effectLst/>
                <a:latin typeface="KaTeX_Main"/>
              </a:rPr>
              <a:t>Wt2-Wt1​​</a:t>
            </a:r>
            <a:r>
              <a:rPr lang="es-ES" b="0" i="0">
                <a:solidFill>
                  <a:srgbClr val="D1D5DB"/>
                </a:solidFill>
                <a:effectLst/>
                <a:latin typeface="Söhne"/>
              </a:rPr>
              <a:t> son independientes para diferentes intervalos de tiempo </a:t>
            </a:r>
            <a:r>
              <a:rPr lang="es-ES" b="0" i="0">
                <a:solidFill>
                  <a:srgbClr val="D1D5DB"/>
                </a:solidFill>
                <a:effectLst/>
                <a:latin typeface="KaTeX_Main"/>
              </a:rPr>
              <a:t>t2-t1.</a:t>
            </a:r>
          </a:p>
          <a:p>
            <a:r>
              <a:rPr lang="es-ES" b="0" i="0">
                <a:solidFill>
                  <a:srgbClr val="D1D5DB"/>
                </a:solidFill>
                <a:effectLst/>
                <a:latin typeface="Söhne"/>
              </a:rPr>
              <a:t>	- Los incrementos son normalmente distribuidos con media cero (</a:t>
            </a:r>
            <a:r>
              <a:rPr lang="es-ES" b="0" i="0" err="1">
                <a:solidFill>
                  <a:srgbClr val="D1D5DB"/>
                </a:solidFill>
                <a:effectLst/>
                <a:latin typeface="Söhne"/>
              </a:rPr>
              <a:t>X_t</a:t>
            </a:r>
            <a:r>
              <a:rPr lang="es-ES" b="0" i="0">
                <a:solidFill>
                  <a:srgbClr val="D1D5DB"/>
                </a:solidFill>
                <a:effectLst/>
                <a:latin typeface="Söhne"/>
              </a:rPr>
              <a:t>=0) y varianza </a:t>
            </a:r>
            <a:r>
              <a:rPr lang="es-ES" b="0" i="0">
                <a:solidFill>
                  <a:srgbClr val="D1D5DB"/>
                </a:solidFill>
                <a:effectLst/>
                <a:latin typeface="KaTeX_Main"/>
              </a:rPr>
              <a:t>t2-t1.</a:t>
            </a:r>
            <a:endParaRPr lang="es-ES" b="0" i="0">
              <a:solidFill>
                <a:srgbClr val="D1D5DB"/>
              </a:solidFill>
              <a:effectLst/>
              <a:latin typeface="Söhne"/>
            </a:endParaRPr>
          </a:p>
          <a:p>
            <a:r>
              <a:rPr lang="es-ES" b="0" i="0">
                <a:solidFill>
                  <a:srgbClr val="D1D5DB"/>
                </a:solidFill>
                <a:effectLst/>
                <a:latin typeface="Söhne"/>
              </a:rPr>
              <a:t>	- En nuestro caso, se ha hecho uso del algoritmo de Box-</a:t>
            </a:r>
            <a:r>
              <a:rPr lang="es-ES" b="0" i="0" err="1">
                <a:solidFill>
                  <a:srgbClr val="D1D5DB"/>
                </a:solidFill>
                <a:effectLst/>
                <a:latin typeface="Söhne"/>
              </a:rPr>
              <a:t>Muller</a:t>
            </a:r>
            <a:r>
              <a:rPr lang="es-ES" b="0" i="0">
                <a:solidFill>
                  <a:srgbClr val="D1D5DB"/>
                </a:solidFill>
                <a:effectLst/>
                <a:latin typeface="Söhne"/>
              </a:rPr>
              <a:t>: se utiliza para generar valores de la distribución normal estándar a partir de una distribución uniforme. Se 	explicará más adelante.</a:t>
            </a:r>
            <a:endParaRPr lang="es-ES"/>
          </a:p>
        </p:txBody>
      </p:sp>
      <p:sp>
        <p:nvSpPr>
          <p:cNvPr id="4" name="Marcador de número de diapositiva 3"/>
          <p:cNvSpPr>
            <a:spLocks noGrp="1"/>
          </p:cNvSpPr>
          <p:nvPr>
            <p:ph type="sldNum" sz="quarter" idx="5"/>
          </p:nvPr>
        </p:nvSpPr>
        <p:spPr/>
        <p:txBody>
          <a:bodyPr/>
          <a:lstStyle/>
          <a:p>
            <a:fld id="{80A863FC-F15B-4186-8CAE-C3970D3D2348}" type="slidenum">
              <a:rPr lang="es-ES" smtClean="0"/>
              <a:t>18</a:t>
            </a:fld>
            <a:endParaRPr lang="es-ES"/>
          </a:p>
        </p:txBody>
      </p:sp>
    </p:spTree>
    <p:extLst>
      <p:ext uri="{BB962C8B-B14F-4D97-AF65-F5344CB8AC3E}">
        <p14:creationId xmlns:p14="http://schemas.microsoft.com/office/powerpoint/2010/main" val="251961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80A863FC-F15B-4186-8CAE-C3970D3D2348}" type="slidenum">
              <a:rPr lang="es-ES" smtClean="0"/>
              <a:t>19</a:t>
            </a:fld>
            <a:endParaRPr lang="es-ES"/>
          </a:p>
        </p:txBody>
      </p:sp>
    </p:spTree>
    <p:extLst>
      <p:ext uri="{BB962C8B-B14F-4D97-AF65-F5344CB8AC3E}">
        <p14:creationId xmlns:p14="http://schemas.microsoft.com/office/powerpoint/2010/main" val="186839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DDBC15-E07F-6D17-BAA1-72435FA2EF94}"/>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C48C39D1-7BA0-430D-9B2B-74EC66BC95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9B52ADE8-90F1-6040-926C-E2ED136F306A}"/>
              </a:ext>
            </a:extLst>
          </p:cNvPr>
          <p:cNvSpPr>
            <a:spLocks noGrp="1"/>
          </p:cNvSpPr>
          <p:nvPr>
            <p:ph type="dt" sz="half" idx="10"/>
          </p:nvPr>
        </p:nvSpPr>
        <p:spPr/>
        <p:txBody>
          <a:bodyPr/>
          <a:lstStyle/>
          <a:p>
            <a:fld id="{B08B5882-33BA-4C8D-95F9-7E2B2F11A634}" type="datetimeFigureOut">
              <a:rPr lang="es-ES" smtClean="0"/>
              <a:t>20/12/23</a:t>
            </a:fld>
            <a:endParaRPr lang="es-ES"/>
          </a:p>
        </p:txBody>
      </p:sp>
      <p:sp>
        <p:nvSpPr>
          <p:cNvPr id="5" name="Marcador de pie de página 4">
            <a:extLst>
              <a:ext uri="{FF2B5EF4-FFF2-40B4-BE49-F238E27FC236}">
                <a16:creationId xmlns:a16="http://schemas.microsoft.com/office/drawing/2014/main" id="{63ED122B-368A-8B76-945A-607A881DE9B1}"/>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78BA156-2E35-1337-9190-4E69D36C2754}"/>
              </a:ext>
            </a:extLst>
          </p:cNvPr>
          <p:cNvSpPr>
            <a:spLocks noGrp="1"/>
          </p:cNvSpPr>
          <p:nvPr>
            <p:ph type="sldNum" sz="quarter" idx="12"/>
          </p:nvPr>
        </p:nvSpPr>
        <p:spPr/>
        <p:txBody>
          <a:bodyPr/>
          <a:lstStyle/>
          <a:p>
            <a:fld id="{296BA2E4-484A-4FD2-933D-68A81F6A5275}" type="slidenum">
              <a:rPr lang="es-ES" smtClean="0"/>
              <a:t>‹Nº›</a:t>
            </a:fld>
            <a:endParaRPr lang="es-ES"/>
          </a:p>
        </p:txBody>
      </p:sp>
    </p:spTree>
    <p:extLst>
      <p:ext uri="{BB962C8B-B14F-4D97-AF65-F5344CB8AC3E}">
        <p14:creationId xmlns:p14="http://schemas.microsoft.com/office/powerpoint/2010/main" val="3032492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D23C4B-9B3C-D489-05C8-43E225706FCD}"/>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97A1A432-C045-CCE4-E8F1-F19B43F57E62}"/>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497FF09-82DE-D99B-0BEB-9EB4C89540CB}"/>
              </a:ext>
            </a:extLst>
          </p:cNvPr>
          <p:cNvSpPr>
            <a:spLocks noGrp="1"/>
          </p:cNvSpPr>
          <p:nvPr>
            <p:ph type="dt" sz="half" idx="10"/>
          </p:nvPr>
        </p:nvSpPr>
        <p:spPr/>
        <p:txBody>
          <a:bodyPr/>
          <a:lstStyle/>
          <a:p>
            <a:fld id="{B08B5882-33BA-4C8D-95F9-7E2B2F11A634}" type="datetimeFigureOut">
              <a:rPr lang="es-ES" smtClean="0"/>
              <a:t>20/12/23</a:t>
            </a:fld>
            <a:endParaRPr lang="es-ES"/>
          </a:p>
        </p:txBody>
      </p:sp>
      <p:sp>
        <p:nvSpPr>
          <p:cNvPr id="5" name="Marcador de pie de página 4">
            <a:extLst>
              <a:ext uri="{FF2B5EF4-FFF2-40B4-BE49-F238E27FC236}">
                <a16:creationId xmlns:a16="http://schemas.microsoft.com/office/drawing/2014/main" id="{041074CB-079D-8FE1-8050-0905CA264DC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CEFB365-5D70-4B54-256E-BBF62FA88F83}"/>
              </a:ext>
            </a:extLst>
          </p:cNvPr>
          <p:cNvSpPr>
            <a:spLocks noGrp="1"/>
          </p:cNvSpPr>
          <p:nvPr>
            <p:ph type="sldNum" sz="quarter" idx="12"/>
          </p:nvPr>
        </p:nvSpPr>
        <p:spPr/>
        <p:txBody>
          <a:bodyPr/>
          <a:lstStyle/>
          <a:p>
            <a:fld id="{296BA2E4-484A-4FD2-933D-68A81F6A5275}" type="slidenum">
              <a:rPr lang="es-ES" smtClean="0"/>
              <a:t>‹Nº›</a:t>
            </a:fld>
            <a:endParaRPr lang="es-ES"/>
          </a:p>
        </p:txBody>
      </p:sp>
    </p:spTree>
    <p:extLst>
      <p:ext uri="{BB962C8B-B14F-4D97-AF65-F5344CB8AC3E}">
        <p14:creationId xmlns:p14="http://schemas.microsoft.com/office/powerpoint/2010/main" val="1488763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38A2F7A-2A30-4530-C257-E73BE63B6F18}"/>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AFECE2F2-18BC-459B-E157-467A3178B127}"/>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4CB8FCE4-D82C-4E3F-0A3B-38DDFAAD1D2E}"/>
              </a:ext>
            </a:extLst>
          </p:cNvPr>
          <p:cNvSpPr>
            <a:spLocks noGrp="1"/>
          </p:cNvSpPr>
          <p:nvPr>
            <p:ph type="dt" sz="half" idx="10"/>
          </p:nvPr>
        </p:nvSpPr>
        <p:spPr/>
        <p:txBody>
          <a:bodyPr/>
          <a:lstStyle/>
          <a:p>
            <a:fld id="{B08B5882-33BA-4C8D-95F9-7E2B2F11A634}" type="datetimeFigureOut">
              <a:rPr lang="es-ES" smtClean="0"/>
              <a:t>20/12/23</a:t>
            </a:fld>
            <a:endParaRPr lang="es-ES"/>
          </a:p>
        </p:txBody>
      </p:sp>
      <p:sp>
        <p:nvSpPr>
          <p:cNvPr id="5" name="Marcador de pie de página 4">
            <a:extLst>
              <a:ext uri="{FF2B5EF4-FFF2-40B4-BE49-F238E27FC236}">
                <a16:creationId xmlns:a16="http://schemas.microsoft.com/office/drawing/2014/main" id="{6289769F-6AD4-6666-5744-67BED5E55F1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726EA2A2-0BCD-5AA6-6E22-9DA54F9C12B2}"/>
              </a:ext>
            </a:extLst>
          </p:cNvPr>
          <p:cNvSpPr>
            <a:spLocks noGrp="1"/>
          </p:cNvSpPr>
          <p:nvPr>
            <p:ph type="sldNum" sz="quarter" idx="12"/>
          </p:nvPr>
        </p:nvSpPr>
        <p:spPr/>
        <p:txBody>
          <a:bodyPr/>
          <a:lstStyle/>
          <a:p>
            <a:fld id="{296BA2E4-484A-4FD2-933D-68A81F6A5275}" type="slidenum">
              <a:rPr lang="es-ES" smtClean="0"/>
              <a:t>‹Nº›</a:t>
            </a:fld>
            <a:endParaRPr lang="es-ES"/>
          </a:p>
        </p:txBody>
      </p:sp>
    </p:spTree>
    <p:extLst>
      <p:ext uri="{BB962C8B-B14F-4D97-AF65-F5344CB8AC3E}">
        <p14:creationId xmlns:p14="http://schemas.microsoft.com/office/powerpoint/2010/main" val="1458094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B673B4-C892-98B7-326D-8A1C8353A7C3}"/>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5980B630-90F9-F173-EC85-2696E8B9F487}"/>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FADBA73-1ABE-7B3F-A19C-E773E5DCDB79}"/>
              </a:ext>
            </a:extLst>
          </p:cNvPr>
          <p:cNvSpPr>
            <a:spLocks noGrp="1"/>
          </p:cNvSpPr>
          <p:nvPr>
            <p:ph type="dt" sz="half" idx="10"/>
          </p:nvPr>
        </p:nvSpPr>
        <p:spPr/>
        <p:txBody>
          <a:bodyPr/>
          <a:lstStyle/>
          <a:p>
            <a:fld id="{B08B5882-33BA-4C8D-95F9-7E2B2F11A634}" type="datetimeFigureOut">
              <a:rPr lang="es-ES" smtClean="0"/>
              <a:t>20/12/23</a:t>
            </a:fld>
            <a:endParaRPr lang="es-ES"/>
          </a:p>
        </p:txBody>
      </p:sp>
      <p:sp>
        <p:nvSpPr>
          <p:cNvPr id="5" name="Marcador de pie de página 4">
            <a:extLst>
              <a:ext uri="{FF2B5EF4-FFF2-40B4-BE49-F238E27FC236}">
                <a16:creationId xmlns:a16="http://schemas.microsoft.com/office/drawing/2014/main" id="{06E4C402-D137-E73B-F5A4-314F9213150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5E4FDF18-C069-46BB-903C-BB56A01F42C3}"/>
              </a:ext>
            </a:extLst>
          </p:cNvPr>
          <p:cNvSpPr>
            <a:spLocks noGrp="1"/>
          </p:cNvSpPr>
          <p:nvPr>
            <p:ph type="sldNum" sz="quarter" idx="12"/>
          </p:nvPr>
        </p:nvSpPr>
        <p:spPr/>
        <p:txBody>
          <a:bodyPr/>
          <a:lstStyle/>
          <a:p>
            <a:fld id="{296BA2E4-484A-4FD2-933D-68A81F6A5275}" type="slidenum">
              <a:rPr lang="es-ES" smtClean="0"/>
              <a:t>‹Nº›</a:t>
            </a:fld>
            <a:endParaRPr lang="es-ES"/>
          </a:p>
        </p:txBody>
      </p:sp>
    </p:spTree>
    <p:extLst>
      <p:ext uri="{BB962C8B-B14F-4D97-AF65-F5344CB8AC3E}">
        <p14:creationId xmlns:p14="http://schemas.microsoft.com/office/powerpoint/2010/main" val="2450085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D92973-4E47-BB44-EC7F-7C49D77B83AD}"/>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1C4ABE8D-5D92-D094-9305-8BC180F186A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0B6438F4-01D9-61CD-474E-29153B6BFA6F}"/>
              </a:ext>
            </a:extLst>
          </p:cNvPr>
          <p:cNvSpPr>
            <a:spLocks noGrp="1"/>
          </p:cNvSpPr>
          <p:nvPr>
            <p:ph type="dt" sz="half" idx="10"/>
          </p:nvPr>
        </p:nvSpPr>
        <p:spPr/>
        <p:txBody>
          <a:bodyPr/>
          <a:lstStyle/>
          <a:p>
            <a:fld id="{B08B5882-33BA-4C8D-95F9-7E2B2F11A634}" type="datetimeFigureOut">
              <a:rPr lang="es-ES" smtClean="0"/>
              <a:t>20/12/23</a:t>
            </a:fld>
            <a:endParaRPr lang="es-ES"/>
          </a:p>
        </p:txBody>
      </p:sp>
      <p:sp>
        <p:nvSpPr>
          <p:cNvPr id="5" name="Marcador de pie de página 4">
            <a:extLst>
              <a:ext uri="{FF2B5EF4-FFF2-40B4-BE49-F238E27FC236}">
                <a16:creationId xmlns:a16="http://schemas.microsoft.com/office/drawing/2014/main" id="{E2F8E21D-0A61-AE5B-D9C7-46C3C611ED2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5D5D8CC-8E2A-D468-8BE2-34A17BB24630}"/>
              </a:ext>
            </a:extLst>
          </p:cNvPr>
          <p:cNvSpPr>
            <a:spLocks noGrp="1"/>
          </p:cNvSpPr>
          <p:nvPr>
            <p:ph type="sldNum" sz="quarter" idx="12"/>
          </p:nvPr>
        </p:nvSpPr>
        <p:spPr/>
        <p:txBody>
          <a:bodyPr/>
          <a:lstStyle/>
          <a:p>
            <a:fld id="{296BA2E4-484A-4FD2-933D-68A81F6A5275}" type="slidenum">
              <a:rPr lang="es-ES" smtClean="0"/>
              <a:t>‹Nº›</a:t>
            </a:fld>
            <a:endParaRPr lang="es-ES"/>
          </a:p>
        </p:txBody>
      </p:sp>
    </p:spTree>
    <p:extLst>
      <p:ext uri="{BB962C8B-B14F-4D97-AF65-F5344CB8AC3E}">
        <p14:creationId xmlns:p14="http://schemas.microsoft.com/office/powerpoint/2010/main" val="1686065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4DF7ED-30E6-AA56-2206-0550916AC100}"/>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C3B9EB45-D226-D6D5-773A-1FC29275FBB7}"/>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A3C67E03-6870-094D-22FF-231B5EF7D98A}"/>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4ACD0C2F-DEE0-7546-7235-175499796410}"/>
              </a:ext>
            </a:extLst>
          </p:cNvPr>
          <p:cNvSpPr>
            <a:spLocks noGrp="1"/>
          </p:cNvSpPr>
          <p:nvPr>
            <p:ph type="dt" sz="half" idx="10"/>
          </p:nvPr>
        </p:nvSpPr>
        <p:spPr/>
        <p:txBody>
          <a:bodyPr/>
          <a:lstStyle/>
          <a:p>
            <a:fld id="{B08B5882-33BA-4C8D-95F9-7E2B2F11A634}" type="datetimeFigureOut">
              <a:rPr lang="es-ES" smtClean="0"/>
              <a:t>20/12/23</a:t>
            </a:fld>
            <a:endParaRPr lang="es-ES"/>
          </a:p>
        </p:txBody>
      </p:sp>
      <p:sp>
        <p:nvSpPr>
          <p:cNvPr id="6" name="Marcador de pie de página 5">
            <a:extLst>
              <a:ext uri="{FF2B5EF4-FFF2-40B4-BE49-F238E27FC236}">
                <a16:creationId xmlns:a16="http://schemas.microsoft.com/office/drawing/2014/main" id="{7018434E-1634-0E20-D7BD-9C39C9C0B1D3}"/>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8D3BCA64-51E5-AD5B-EC19-8E7D126E7646}"/>
              </a:ext>
            </a:extLst>
          </p:cNvPr>
          <p:cNvSpPr>
            <a:spLocks noGrp="1"/>
          </p:cNvSpPr>
          <p:nvPr>
            <p:ph type="sldNum" sz="quarter" idx="12"/>
          </p:nvPr>
        </p:nvSpPr>
        <p:spPr/>
        <p:txBody>
          <a:bodyPr/>
          <a:lstStyle/>
          <a:p>
            <a:fld id="{296BA2E4-484A-4FD2-933D-68A81F6A5275}" type="slidenum">
              <a:rPr lang="es-ES" smtClean="0"/>
              <a:t>‹Nº›</a:t>
            </a:fld>
            <a:endParaRPr lang="es-ES"/>
          </a:p>
        </p:txBody>
      </p:sp>
    </p:spTree>
    <p:extLst>
      <p:ext uri="{BB962C8B-B14F-4D97-AF65-F5344CB8AC3E}">
        <p14:creationId xmlns:p14="http://schemas.microsoft.com/office/powerpoint/2010/main" val="1268442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098176-A1B5-1077-D421-3046B25C0F6C}"/>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DE2B48E2-D54F-4E04-1571-937C5DA3D3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53F7B348-4E9C-23D3-0C12-61ECE920F6FD}"/>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48870516-6191-962E-C824-6982F46FA3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3D8C1D09-11BD-97DF-CFDD-A037FF3F68F3}"/>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E8624B0E-060D-B0F5-5CA0-3AC0E5D72AD3}"/>
              </a:ext>
            </a:extLst>
          </p:cNvPr>
          <p:cNvSpPr>
            <a:spLocks noGrp="1"/>
          </p:cNvSpPr>
          <p:nvPr>
            <p:ph type="dt" sz="half" idx="10"/>
          </p:nvPr>
        </p:nvSpPr>
        <p:spPr/>
        <p:txBody>
          <a:bodyPr/>
          <a:lstStyle/>
          <a:p>
            <a:fld id="{B08B5882-33BA-4C8D-95F9-7E2B2F11A634}" type="datetimeFigureOut">
              <a:rPr lang="es-ES" smtClean="0"/>
              <a:t>20/12/23</a:t>
            </a:fld>
            <a:endParaRPr lang="es-ES"/>
          </a:p>
        </p:txBody>
      </p:sp>
      <p:sp>
        <p:nvSpPr>
          <p:cNvPr id="8" name="Marcador de pie de página 7">
            <a:extLst>
              <a:ext uri="{FF2B5EF4-FFF2-40B4-BE49-F238E27FC236}">
                <a16:creationId xmlns:a16="http://schemas.microsoft.com/office/drawing/2014/main" id="{BFF4EBE2-84A1-F02C-045F-7C29E860B5A0}"/>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FFEBA0F6-81C1-A06F-3EE6-F0CAFBA6809B}"/>
              </a:ext>
            </a:extLst>
          </p:cNvPr>
          <p:cNvSpPr>
            <a:spLocks noGrp="1"/>
          </p:cNvSpPr>
          <p:nvPr>
            <p:ph type="sldNum" sz="quarter" idx="12"/>
          </p:nvPr>
        </p:nvSpPr>
        <p:spPr/>
        <p:txBody>
          <a:bodyPr/>
          <a:lstStyle/>
          <a:p>
            <a:fld id="{296BA2E4-484A-4FD2-933D-68A81F6A5275}" type="slidenum">
              <a:rPr lang="es-ES" smtClean="0"/>
              <a:t>‹Nº›</a:t>
            </a:fld>
            <a:endParaRPr lang="es-ES"/>
          </a:p>
        </p:txBody>
      </p:sp>
    </p:spTree>
    <p:extLst>
      <p:ext uri="{BB962C8B-B14F-4D97-AF65-F5344CB8AC3E}">
        <p14:creationId xmlns:p14="http://schemas.microsoft.com/office/powerpoint/2010/main" val="1695223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96ED0A-3DB6-AF2E-A3C5-4266B0E06C9F}"/>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DEADF5D0-551A-5084-C950-77C643D05777}"/>
              </a:ext>
            </a:extLst>
          </p:cNvPr>
          <p:cNvSpPr>
            <a:spLocks noGrp="1"/>
          </p:cNvSpPr>
          <p:nvPr>
            <p:ph type="dt" sz="half" idx="10"/>
          </p:nvPr>
        </p:nvSpPr>
        <p:spPr/>
        <p:txBody>
          <a:bodyPr/>
          <a:lstStyle/>
          <a:p>
            <a:fld id="{B08B5882-33BA-4C8D-95F9-7E2B2F11A634}" type="datetimeFigureOut">
              <a:rPr lang="es-ES" smtClean="0"/>
              <a:t>20/12/23</a:t>
            </a:fld>
            <a:endParaRPr lang="es-ES"/>
          </a:p>
        </p:txBody>
      </p:sp>
      <p:sp>
        <p:nvSpPr>
          <p:cNvPr id="4" name="Marcador de pie de página 3">
            <a:extLst>
              <a:ext uri="{FF2B5EF4-FFF2-40B4-BE49-F238E27FC236}">
                <a16:creationId xmlns:a16="http://schemas.microsoft.com/office/drawing/2014/main" id="{87BA291B-5AFF-6EAE-DE00-F4E68B2C568A}"/>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E896D9FB-C2C6-4B4B-BF13-0DFF4BE95A14}"/>
              </a:ext>
            </a:extLst>
          </p:cNvPr>
          <p:cNvSpPr>
            <a:spLocks noGrp="1"/>
          </p:cNvSpPr>
          <p:nvPr>
            <p:ph type="sldNum" sz="quarter" idx="12"/>
          </p:nvPr>
        </p:nvSpPr>
        <p:spPr/>
        <p:txBody>
          <a:bodyPr/>
          <a:lstStyle/>
          <a:p>
            <a:fld id="{296BA2E4-484A-4FD2-933D-68A81F6A5275}" type="slidenum">
              <a:rPr lang="es-ES" smtClean="0"/>
              <a:t>‹Nº›</a:t>
            </a:fld>
            <a:endParaRPr lang="es-ES"/>
          </a:p>
        </p:txBody>
      </p:sp>
    </p:spTree>
    <p:extLst>
      <p:ext uri="{BB962C8B-B14F-4D97-AF65-F5344CB8AC3E}">
        <p14:creationId xmlns:p14="http://schemas.microsoft.com/office/powerpoint/2010/main" val="3135437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271CEC9-B3CD-30AB-2602-E9C59EBB51E6}"/>
              </a:ext>
            </a:extLst>
          </p:cNvPr>
          <p:cNvSpPr>
            <a:spLocks noGrp="1"/>
          </p:cNvSpPr>
          <p:nvPr>
            <p:ph type="dt" sz="half" idx="10"/>
          </p:nvPr>
        </p:nvSpPr>
        <p:spPr/>
        <p:txBody>
          <a:bodyPr/>
          <a:lstStyle/>
          <a:p>
            <a:fld id="{B08B5882-33BA-4C8D-95F9-7E2B2F11A634}" type="datetimeFigureOut">
              <a:rPr lang="es-ES" smtClean="0"/>
              <a:t>20/12/23</a:t>
            </a:fld>
            <a:endParaRPr lang="es-ES"/>
          </a:p>
        </p:txBody>
      </p:sp>
      <p:sp>
        <p:nvSpPr>
          <p:cNvPr id="3" name="Marcador de pie de página 2">
            <a:extLst>
              <a:ext uri="{FF2B5EF4-FFF2-40B4-BE49-F238E27FC236}">
                <a16:creationId xmlns:a16="http://schemas.microsoft.com/office/drawing/2014/main" id="{531B3DE4-A3DD-7B0F-32AC-E2C7BA603FA6}"/>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793E8FD8-6CFE-0872-8C75-9CC9F6C63018}"/>
              </a:ext>
            </a:extLst>
          </p:cNvPr>
          <p:cNvSpPr>
            <a:spLocks noGrp="1"/>
          </p:cNvSpPr>
          <p:nvPr>
            <p:ph type="sldNum" sz="quarter" idx="12"/>
          </p:nvPr>
        </p:nvSpPr>
        <p:spPr/>
        <p:txBody>
          <a:bodyPr/>
          <a:lstStyle/>
          <a:p>
            <a:fld id="{296BA2E4-484A-4FD2-933D-68A81F6A5275}" type="slidenum">
              <a:rPr lang="es-ES" smtClean="0"/>
              <a:t>‹Nº›</a:t>
            </a:fld>
            <a:endParaRPr lang="es-ES"/>
          </a:p>
        </p:txBody>
      </p:sp>
    </p:spTree>
    <p:extLst>
      <p:ext uri="{BB962C8B-B14F-4D97-AF65-F5344CB8AC3E}">
        <p14:creationId xmlns:p14="http://schemas.microsoft.com/office/powerpoint/2010/main" val="23979795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6F3A72-9A76-0A55-AC75-1FC08D6C2B1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9EF2BC96-D62B-E54F-24E5-0440A446AD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630A08D3-6A5E-3931-67F4-FB46A9003A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B5FBD69-8A5D-F8EA-B214-DABB062005B4}"/>
              </a:ext>
            </a:extLst>
          </p:cNvPr>
          <p:cNvSpPr>
            <a:spLocks noGrp="1"/>
          </p:cNvSpPr>
          <p:nvPr>
            <p:ph type="dt" sz="half" idx="10"/>
          </p:nvPr>
        </p:nvSpPr>
        <p:spPr/>
        <p:txBody>
          <a:bodyPr/>
          <a:lstStyle/>
          <a:p>
            <a:fld id="{B08B5882-33BA-4C8D-95F9-7E2B2F11A634}" type="datetimeFigureOut">
              <a:rPr lang="es-ES" smtClean="0"/>
              <a:t>20/12/23</a:t>
            </a:fld>
            <a:endParaRPr lang="es-ES"/>
          </a:p>
        </p:txBody>
      </p:sp>
      <p:sp>
        <p:nvSpPr>
          <p:cNvPr id="6" name="Marcador de pie de página 5">
            <a:extLst>
              <a:ext uri="{FF2B5EF4-FFF2-40B4-BE49-F238E27FC236}">
                <a16:creationId xmlns:a16="http://schemas.microsoft.com/office/drawing/2014/main" id="{3334B428-09F5-C620-FAA8-BE3BDF32E902}"/>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06567D25-9028-5A1A-FE7E-99C9FA7EA961}"/>
              </a:ext>
            </a:extLst>
          </p:cNvPr>
          <p:cNvSpPr>
            <a:spLocks noGrp="1"/>
          </p:cNvSpPr>
          <p:nvPr>
            <p:ph type="sldNum" sz="quarter" idx="12"/>
          </p:nvPr>
        </p:nvSpPr>
        <p:spPr/>
        <p:txBody>
          <a:bodyPr/>
          <a:lstStyle/>
          <a:p>
            <a:fld id="{296BA2E4-484A-4FD2-933D-68A81F6A5275}" type="slidenum">
              <a:rPr lang="es-ES" smtClean="0"/>
              <a:t>‹Nº›</a:t>
            </a:fld>
            <a:endParaRPr lang="es-ES"/>
          </a:p>
        </p:txBody>
      </p:sp>
    </p:spTree>
    <p:extLst>
      <p:ext uri="{BB962C8B-B14F-4D97-AF65-F5344CB8AC3E}">
        <p14:creationId xmlns:p14="http://schemas.microsoft.com/office/powerpoint/2010/main" val="3949599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98C0A1-5A18-2F02-B76E-BF90AAE56B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2A9B9D68-8414-C97C-E177-4C8CD83FCB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BB76DBAB-AC25-AAC0-1987-BA798579C3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F7957E58-781E-4FBD-C0C3-F29C5465FF21}"/>
              </a:ext>
            </a:extLst>
          </p:cNvPr>
          <p:cNvSpPr>
            <a:spLocks noGrp="1"/>
          </p:cNvSpPr>
          <p:nvPr>
            <p:ph type="dt" sz="half" idx="10"/>
          </p:nvPr>
        </p:nvSpPr>
        <p:spPr/>
        <p:txBody>
          <a:bodyPr/>
          <a:lstStyle/>
          <a:p>
            <a:fld id="{B08B5882-33BA-4C8D-95F9-7E2B2F11A634}" type="datetimeFigureOut">
              <a:rPr lang="es-ES" smtClean="0"/>
              <a:t>20/12/23</a:t>
            </a:fld>
            <a:endParaRPr lang="es-ES"/>
          </a:p>
        </p:txBody>
      </p:sp>
      <p:sp>
        <p:nvSpPr>
          <p:cNvPr id="6" name="Marcador de pie de página 5">
            <a:extLst>
              <a:ext uri="{FF2B5EF4-FFF2-40B4-BE49-F238E27FC236}">
                <a16:creationId xmlns:a16="http://schemas.microsoft.com/office/drawing/2014/main" id="{7445984B-89A2-BA2A-F008-DEB173F4799F}"/>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2B2623DB-C81B-9E86-4E10-35A0FE50589F}"/>
              </a:ext>
            </a:extLst>
          </p:cNvPr>
          <p:cNvSpPr>
            <a:spLocks noGrp="1"/>
          </p:cNvSpPr>
          <p:nvPr>
            <p:ph type="sldNum" sz="quarter" idx="12"/>
          </p:nvPr>
        </p:nvSpPr>
        <p:spPr/>
        <p:txBody>
          <a:bodyPr/>
          <a:lstStyle/>
          <a:p>
            <a:fld id="{296BA2E4-484A-4FD2-933D-68A81F6A5275}" type="slidenum">
              <a:rPr lang="es-ES" smtClean="0"/>
              <a:t>‹Nº›</a:t>
            </a:fld>
            <a:endParaRPr lang="es-ES"/>
          </a:p>
        </p:txBody>
      </p:sp>
    </p:spTree>
    <p:extLst>
      <p:ext uri="{BB962C8B-B14F-4D97-AF65-F5344CB8AC3E}">
        <p14:creationId xmlns:p14="http://schemas.microsoft.com/office/powerpoint/2010/main" val="32249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7E6F9F81-9DEF-2760-828B-6C367E76F7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C5FD5625-1ACD-9151-6B7E-45F6D769BC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DC74CB6-1E0B-9B68-0BA7-15AD7BCC80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8B5882-33BA-4C8D-95F9-7E2B2F11A634}" type="datetimeFigureOut">
              <a:rPr lang="es-ES" smtClean="0"/>
              <a:t>20/12/23</a:t>
            </a:fld>
            <a:endParaRPr lang="es-ES"/>
          </a:p>
        </p:txBody>
      </p:sp>
      <p:sp>
        <p:nvSpPr>
          <p:cNvPr id="5" name="Marcador de pie de página 4">
            <a:extLst>
              <a:ext uri="{FF2B5EF4-FFF2-40B4-BE49-F238E27FC236}">
                <a16:creationId xmlns:a16="http://schemas.microsoft.com/office/drawing/2014/main" id="{7BEF55C8-D548-EE95-9C7D-9F0EF1598C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10F760AF-AADC-0295-5436-46F4B286A8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6BA2E4-484A-4FD2-933D-68A81F6A5275}" type="slidenum">
              <a:rPr lang="es-ES" smtClean="0"/>
              <a:t>‹Nº›</a:t>
            </a:fld>
            <a:endParaRPr lang="es-ES"/>
          </a:p>
        </p:txBody>
      </p:sp>
    </p:spTree>
    <p:extLst>
      <p:ext uri="{BB962C8B-B14F-4D97-AF65-F5344CB8AC3E}">
        <p14:creationId xmlns:p14="http://schemas.microsoft.com/office/powerpoint/2010/main" val="33649356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8.gif"/><Relationship Id="rId7"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png"/><Relationship Id="rId11" Type="http://schemas.openxmlformats.org/officeDocument/2006/relationships/image" Target="../media/image25.png"/><Relationship Id="rId5" Type="http://schemas.openxmlformats.org/officeDocument/2006/relationships/image" Target="../media/image10.gif"/><Relationship Id="rId10" Type="http://schemas.openxmlformats.org/officeDocument/2006/relationships/image" Target="../media/image24.png"/><Relationship Id="rId4" Type="http://schemas.openxmlformats.org/officeDocument/2006/relationships/image" Target="../media/image9.gif"/><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png"/><Relationship Id="rId7"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2.gif"/><Relationship Id="rId5" Type="http://schemas.openxmlformats.org/officeDocument/2006/relationships/image" Target="../media/image34.png"/><Relationship Id="rId4" Type="http://schemas.openxmlformats.org/officeDocument/2006/relationships/image" Target="../media/image21.gif"/></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png"/><Relationship Id="rId7"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26.png"/><Relationship Id="rId7"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2.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27.png"/><Relationship Id="rId3" Type="http://schemas.openxmlformats.org/officeDocument/2006/relationships/image" Target="../media/image1.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2.png"/><Relationship Id="rId9"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0.gif"/><Relationship Id="rId5" Type="http://schemas.openxmlformats.org/officeDocument/2006/relationships/image" Target="../media/image29.gif"/><Relationship Id="rId4" Type="http://schemas.openxmlformats.org/officeDocument/2006/relationships/image" Target="../media/image28.gif"/></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56.gif"/><Relationship Id="rId5" Type="http://schemas.openxmlformats.org/officeDocument/2006/relationships/image" Target="../media/image55.gif"/><Relationship Id="rId4" Type="http://schemas.openxmlformats.org/officeDocument/2006/relationships/image" Target="../media/image54.gif"/></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59.gif"/><Relationship Id="rId5" Type="http://schemas.openxmlformats.org/officeDocument/2006/relationships/image" Target="../media/image58.gif"/><Relationship Id="rId4" Type="http://schemas.openxmlformats.org/officeDocument/2006/relationships/image" Target="../media/image57.gif"/></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4.gif"/><Relationship Id="rId4" Type="http://schemas.openxmlformats.org/officeDocument/2006/relationships/image" Target="../media/image63.gif"/></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24B4C9-1AA1-2FFE-F86B-8FB098FB0E65}"/>
              </a:ext>
            </a:extLst>
          </p:cNvPr>
          <p:cNvSpPr>
            <a:spLocks noGrp="1"/>
          </p:cNvSpPr>
          <p:nvPr>
            <p:ph type="ctrTitle"/>
          </p:nvPr>
        </p:nvSpPr>
        <p:spPr>
          <a:xfrm>
            <a:off x="467360" y="1122362"/>
            <a:ext cx="11016302" cy="3552679"/>
          </a:xfrm>
        </p:spPr>
        <p:txBody>
          <a:bodyPr>
            <a:normAutofit/>
          </a:bodyPr>
          <a:lstStyle/>
          <a:p>
            <a:pPr>
              <a:lnSpc>
                <a:spcPct val="100000"/>
              </a:lnSpc>
            </a:pPr>
            <a:r>
              <a:rPr lang="es-ES" b="1">
                <a:latin typeface="Garamond"/>
                <a:ea typeface="Calibri Light"/>
                <a:cs typeface="Calibri Light"/>
              </a:rPr>
              <a:t>SIMULACIÓN NUMÉRICA EN PYTHON</a:t>
            </a:r>
            <a:br>
              <a:rPr lang="es-ES" b="1">
                <a:latin typeface="Garamond"/>
                <a:ea typeface="Calibri Light"/>
                <a:cs typeface="Calibri Light"/>
              </a:rPr>
            </a:br>
            <a:r>
              <a:rPr lang="es-ES" sz="1000" b="1">
                <a:solidFill>
                  <a:schemeClr val="bg1"/>
                </a:solidFill>
                <a:latin typeface="Garamond"/>
                <a:ea typeface="Calibri Light"/>
                <a:cs typeface="Calibri Light"/>
              </a:rPr>
              <a:t>.</a:t>
            </a:r>
            <a:br>
              <a:rPr lang="es-ES" sz="1000" b="1">
                <a:solidFill>
                  <a:schemeClr val="bg1"/>
                </a:solidFill>
                <a:latin typeface="Garamond"/>
                <a:ea typeface="Calibri Light"/>
                <a:cs typeface="Calibri Light"/>
              </a:rPr>
            </a:br>
            <a:r>
              <a:rPr lang="es-ES" sz="1000" b="1">
                <a:solidFill>
                  <a:schemeClr val="bg1"/>
                </a:solidFill>
                <a:latin typeface="Garamond"/>
                <a:ea typeface="Calibri Light"/>
                <a:cs typeface="Calibri Light"/>
              </a:rPr>
              <a:t>.</a:t>
            </a:r>
            <a:br>
              <a:rPr lang="es-ES" b="1">
                <a:latin typeface="Garamond"/>
                <a:ea typeface="Calibri Light"/>
                <a:cs typeface="Calibri Light"/>
              </a:rPr>
            </a:br>
            <a:r>
              <a:rPr lang="es-ES" sz="4000" b="1">
                <a:latin typeface="Garamond"/>
                <a:ea typeface="Calibri Light"/>
                <a:cs typeface="Calibri Light"/>
              </a:rPr>
              <a:t>Perturbaciones Estocásticas en el </a:t>
            </a:r>
            <a:br>
              <a:rPr lang="es-ES" sz="4000" b="1">
                <a:latin typeface="Garamond"/>
                <a:ea typeface="Calibri Light"/>
                <a:cs typeface="Calibri Light"/>
              </a:rPr>
            </a:br>
            <a:r>
              <a:rPr lang="es-ES" sz="4000" b="1">
                <a:latin typeface="Garamond"/>
                <a:ea typeface="Calibri Light"/>
                <a:cs typeface="Calibri Light"/>
              </a:rPr>
              <a:t>Oscilador de Van </a:t>
            </a:r>
            <a:r>
              <a:rPr lang="es-ES" sz="4000" b="1" err="1">
                <a:latin typeface="Garamond"/>
                <a:ea typeface="Calibri Light"/>
                <a:cs typeface="Calibri Light"/>
              </a:rPr>
              <a:t>der</a:t>
            </a:r>
            <a:r>
              <a:rPr lang="es-ES" sz="4000" b="1">
                <a:latin typeface="Garamond"/>
                <a:ea typeface="Calibri Light"/>
                <a:cs typeface="Calibri Light"/>
              </a:rPr>
              <a:t> Pol</a:t>
            </a:r>
            <a:endParaRPr lang="es-ES" sz="4400" b="1">
              <a:latin typeface="Garamond"/>
            </a:endParaRPr>
          </a:p>
        </p:txBody>
      </p:sp>
      <p:sp>
        <p:nvSpPr>
          <p:cNvPr id="4" name="CuadroTexto 3">
            <a:extLst>
              <a:ext uri="{FF2B5EF4-FFF2-40B4-BE49-F238E27FC236}">
                <a16:creationId xmlns:a16="http://schemas.microsoft.com/office/drawing/2014/main" id="{14D302E8-92FF-3F0F-7189-894FD4A5920E}"/>
              </a:ext>
            </a:extLst>
          </p:cNvPr>
          <p:cNvSpPr txBox="1"/>
          <p:nvPr/>
        </p:nvSpPr>
        <p:spPr>
          <a:xfrm>
            <a:off x="1303985" y="5071057"/>
            <a:ext cx="4059528" cy="8811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lnSpc>
                <a:spcPct val="150000"/>
              </a:lnSpc>
            </a:pPr>
            <a:r>
              <a:rPr lang="es-ES">
                <a:latin typeface="Georgia Pro"/>
                <a:ea typeface="Calibri"/>
                <a:cs typeface="Calibri"/>
              </a:rPr>
              <a:t>Alejandro Fernández Ruiz</a:t>
            </a:r>
            <a:endParaRPr lang="es-ES">
              <a:latin typeface="Georgia Pro"/>
            </a:endParaRPr>
          </a:p>
          <a:p>
            <a:pPr algn="r">
              <a:lnSpc>
                <a:spcPct val="150000"/>
              </a:lnSpc>
            </a:pPr>
            <a:r>
              <a:rPr lang="es-ES">
                <a:latin typeface="Georgia Pro"/>
                <a:ea typeface="Calibri"/>
                <a:cs typeface="Calibri"/>
              </a:rPr>
              <a:t>Javier Pueyo Serrano</a:t>
            </a:r>
          </a:p>
        </p:txBody>
      </p:sp>
      <p:sp>
        <p:nvSpPr>
          <p:cNvPr id="6" name="CuadroTexto 5">
            <a:extLst>
              <a:ext uri="{FF2B5EF4-FFF2-40B4-BE49-F238E27FC236}">
                <a16:creationId xmlns:a16="http://schemas.microsoft.com/office/drawing/2014/main" id="{2B2F52F2-131E-9615-4964-4D09E958FF26}"/>
              </a:ext>
            </a:extLst>
          </p:cNvPr>
          <p:cNvSpPr txBox="1"/>
          <p:nvPr/>
        </p:nvSpPr>
        <p:spPr>
          <a:xfrm>
            <a:off x="6820435" y="5071057"/>
            <a:ext cx="4059528" cy="8811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s-ES">
                <a:latin typeface="Georgia Pro"/>
                <a:ea typeface="Calibri"/>
                <a:cs typeface="Calibri"/>
              </a:rPr>
              <a:t>Rubén Garrido Echevarría</a:t>
            </a:r>
            <a:endParaRPr lang="es-ES">
              <a:latin typeface="Georgia Pro"/>
            </a:endParaRPr>
          </a:p>
          <a:p>
            <a:pPr>
              <a:lnSpc>
                <a:spcPct val="150000"/>
              </a:lnSpc>
            </a:pPr>
            <a:r>
              <a:rPr lang="es-ES">
                <a:latin typeface="Georgia Pro"/>
                <a:ea typeface="Calibri"/>
                <a:cs typeface="Calibri"/>
              </a:rPr>
              <a:t>Álvaro Zurdo Navajo</a:t>
            </a:r>
          </a:p>
        </p:txBody>
      </p:sp>
      <p:pic>
        <p:nvPicPr>
          <p:cNvPr id="5" name="Imagen 4" descr="E.T.S.I. Aeronáutica y del Espacio: Identidad Gráfica">
            <a:extLst>
              <a:ext uri="{FF2B5EF4-FFF2-40B4-BE49-F238E27FC236}">
                <a16:creationId xmlns:a16="http://schemas.microsoft.com/office/drawing/2014/main" id="{2168251F-C9A1-F56C-3162-F267CA7695D1}"/>
              </a:ext>
            </a:extLst>
          </p:cNvPr>
          <p:cNvPicPr>
            <a:picLocks noChangeAspect="1"/>
          </p:cNvPicPr>
          <p:nvPr/>
        </p:nvPicPr>
        <p:blipFill>
          <a:blip r:embed="rId2"/>
          <a:stretch>
            <a:fillRect/>
          </a:stretch>
        </p:blipFill>
        <p:spPr>
          <a:xfrm>
            <a:off x="267723" y="131828"/>
            <a:ext cx="1813971" cy="838526"/>
          </a:xfrm>
          <a:prstGeom prst="rect">
            <a:avLst/>
          </a:prstGeom>
        </p:spPr>
      </p:pic>
      <p:pic>
        <p:nvPicPr>
          <p:cNvPr id="8" name="Imagen 7" descr="Universidad Politécnica de Madrid">
            <a:extLst>
              <a:ext uri="{FF2B5EF4-FFF2-40B4-BE49-F238E27FC236}">
                <a16:creationId xmlns:a16="http://schemas.microsoft.com/office/drawing/2014/main" id="{DFEA52A2-F041-EFB5-2A1F-DFF9314F6827}"/>
              </a:ext>
            </a:extLst>
          </p:cNvPr>
          <p:cNvPicPr>
            <a:picLocks noChangeAspect="1"/>
          </p:cNvPicPr>
          <p:nvPr/>
        </p:nvPicPr>
        <p:blipFill>
          <a:blip r:embed="rId3"/>
          <a:stretch>
            <a:fillRect/>
          </a:stretch>
        </p:blipFill>
        <p:spPr>
          <a:xfrm>
            <a:off x="10412893" y="1859"/>
            <a:ext cx="1476453" cy="1108713"/>
          </a:xfrm>
          <a:prstGeom prst="rect">
            <a:avLst/>
          </a:prstGeom>
        </p:spPr>
      </p:pic>
      <p:sp>
        <p:nvSpPr>
          <p:cNvPr id="9" name="CuadroTexto 8">
            <a:extLst>
              <a:ext uri="{FF2B5EF4-FFF2-40B4-BE49-F238E27FC236}">
                <a16:creationId xmlns:a16="http://schemas.microsoft.com/office/drawing/2014/main" id="{72761BD3-E508-775A-756E-007104213F71}"/>
              </a:ext>
            </a:extLst>
          </p:cNvPr>
          <p:cNvSpPr txBox="1"/>
          <p:nvPr/>
        </p:nvSpPr>
        <p:spPr>
          <a:xfrm>
            <a:off x="3203619" y="6348211"/>
            <a:ext cx="57901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a:latin typeface="Georgia Pro"/>
                <a:ea typeface="Calibri"/>
                <a:cs typeface="Calibri"/>
              </a:rPr>
              <a:t>Ampliación de Matemáticas 1 - 1º MUSE</a:t>
            </a:r>
            <a:endParaRPr lang="es-ES">
              <a:latin typeface="Georgia Pro"/>
            </a:endParaRPr>
          </a:p>
        </p:txBody>
      </p:sp>
    </p:spTree>
    <p:extLst>
      <p:ext uri="{BB962C8B-B14F-4D97-AF65-F5344CB8AC3E}">
        <p14:creationId xmlns:p14="http://schemas.microsoft.com/office/powerpoint/2010/main" val="1228096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B11B9-FF38-B11D-0426-3E127F7CCC7D}"/>
            </a:ext>
          </a:extLst>
        </p:cNvPr>
        <p:cNvGrpSpPr/>
        <p:nvPr/>
      </p:nvGrpSpPr>
      <p:grpSpPr>
        <a:xfrm>
          <a:off x="0" y="0"/>
          <a:ext cx="0" cy="0"/>
          <a:chOff x="0" y="0"/>
          <a:chExt cx="0" cy="0"/>
        </a:xfrm>
      </p:grpSpPr>
      <p:pic>
        <p:nvPicPr>
          <p:cNvPr id="14" name="Picture 13" descr="A white square with a dotted dot&#10;&#10;Description automatically generated">
            <a:extLst>
              <a:ext uri="{FF2B5EF4-FFF2-40B4-BE49-F238E27FC236}">
                <a16:creationId xmlns:a16="http://schemas.microsoft.com/office/drawing/2014/main" id="{2DBE9B88-FBB4-9264-8BC3-69CF2336C6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7" y="1873219"/>
            <a:ext cx="4320000" cy="4320000"/>
          </a:xfrm>
          <a:prstGeom prst="rect">
            <a:avLst/>
          </a:prstGeom>
        </p:spPr>
      </p:pic>
      <p:pic>
        <p:nvPicPr>
          <p:cNvPr id="16" name="Picture 15" descr="A white square with a blue dot&#10;&#10;Description automatically generated">
            <a:extLst>
              <a:ext uri="{FF2B5EF4-FFF2-40B4-BE49-F238E27FC236}">
                <a16:creationId xmlns:a16="http://schemas.microsoft.com/office/drawing/2014/main" id="{A31E0000-64F3-5B92-B0A5-A05FE43A23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9425" y="1873219"/>
            <a:ext cx="4320000" cy="4320000"/>
          </a:xfrm>
          <a:prstGeom prst="rect">
            <a:avLst/>
          </a:prstGeom>
        </p:spPr>
      </p:pic>
      <p:pic>
        <p:nvPicPr>
          <p:cNvPr id="18" name="Picture 17" descr="A white square with a blue dot in the center&#10;&#10;Description automatically generated">
            <a:extLst>
              <a:ext uri="{FF2B5EF4-FFF2-40B4-BE49-F238E27FC236}">
                <a16:creationId xmlns:a16="http://schemas.microsoft.com/office/drawing/2014/main" id="{DBE18D68-F932-20DC-CDA7-4AC03CD66A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7955" y="1873219"/>
            <a:ext cx="4320000" cy="4320000"/>
          </a:xfrm>
          <a:prstGeom prst="rect">
            <a:avLst/>
          </a:prstGeom>
        </p:spPr>
      </p:pic>
      <p:sp>
        <p:nvSpPr>
          <p:cNvPr id="2" name="Rectángulo 1">
            <a:extLst>
              <a:ext uri="{FF2B5EF4-FFF2-40B4-BE49-F238E27FC236}">
                <a16:creationId xmlns:a16="http://schemas.microsoft.com/office/drawing/2014/main" id="{FCD3F419-B6AA-071D-3722-32C123592E5F}"/>
              </a:ext>
            </a:extLst>
          </p:cNvPr>
          <p:cNvSpPr/>
          <p:nvPr/>
        </p:nvSpPr>
        <p:spPr>
          <a:xfrm>
            <a:off x="-5366" y="-2683"/>
            <a:ext cx="12213463" cy="110543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3" descr="E.T.S.I. Aeronáutica y del Espacio: Identidad Gráfica">
            <a:extLst>
              <a:ext uri="{FF2B5EF4-FFF2-40B4-BE49-F238E27FC236}">
                <a16:creationId xmlns:a16="http://schemas.microsoft.com/office/drawing/2014/main" id="{48F15671-AEE7-5EBA-22A7-92F1194A5282}"/>
              </a:ext>
            </a:extLst>
          </p:cNvPr>
          <p:cNvPicPr>
            <a:picLocks noChangeAspect="1"/>
          </p:cNvPicPr>
          <p:nvPr/>
        </p:nvPicPr>
        <p:blipFill>
          <a:blip r:embed="rId6"/>
          <a:stretch>
            <a:fillRect/>
          </a:stretch>
        </p:blipFill>
        <p:spPr>
          <a:xfrm>
            <a:off x="267723" y="131828"/>
            <a:ext cx="1813971" cy="838526"/>
          </a:xfrm>
          <a:prstGeom prst="rect">
            <a:avLst/>
          </a:prstGeom>
        </p:spPr>
      </p:pic>
      <p:pic>
        <p:nvPicPr>
          <p:cNvPr id="5" name="Imagen 4" descr="Universidad Politécnica de Madrid">
            <a:extLst>
              <a:ext uri="{FF2B5EF4-FFF2-40B4-BE49-F238E27FC236}">
                <a16:creationId xmlns:a16="http://schemas.microsoft.com/office/drawing/2014/main" id="{E907955D-CAEA-2CDF-90F3-1B8645A87976}"/>
              </a:ext>
            </a:extLst>
          </p:cNvPr>
          <p:cNvPicPr>
            <a:picLocks noChangeAspect="1"/>
          </p:cNvPicPr>
          <p:nvPr/>
        </p:nvPicPr>
        <p:blipFill>
          <a:blip r:embed="rId7"/>
          <a:stretch>
            <a:fillRect/>
          </a:stretch>
        </p:blipFill>
        <p:spPr>
          <a:xfrm>
            <a:off x="10412893" y="1859"/>
            <a:ext cx="1476453" cy="1108713"/>
          </a:xfrm>
          <a:prstGeom prst="rect">
            <a:avLst/>
          </a:prstGeom>
        </p:spPr>
      </p:pic>
      <p:sp>
        <p:nvSpPr>
          <p:cNvPr id="6" name="CuadroTexto 5">
            <a:extLst>
              <a:ext uri="{FF2B5EF4-FFF2-40B4-BE49-F238E27FC236}">
                <a16:creationId xmlns:a16="http://schemas.microsoft.com/office/drawing/2014/main" id="{193ACE11-729D-2E50-30F3-89CF9B50031F}"/>
              </a:ext>
            </a:extLst>
          </p:cNvPr>
          <p:cNvSpPr txBox="1"/>
          <p:nvPr/>
        </p:nvSpPr>
        <p:spPr>
          <a:xfrm>
            <a:off x="2184040" y="228064"/>
            <a:ext cx="782391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4000" b="1">
                <a:latin typeface="Garamond"/>
                <a:cs typeface="Calibri"/>
              </a:rPr>
              <a:t>Oscilador VDP Libre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EBB3879-79E3-A3F4-7CC9-D16B19047C75}"/>
                  </a:ext>
                </a:extLst>
              </p:cNvPr>
              <p:cNvSpPr txBox="1"/>
              <p:nvPr/>
            </p:nvSpPr>
            <p:spPr>
              <a:xfrm>
                <a:off x="1588701" y="1443540"/>
                <a:ext cx="112716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2000" b="0" i="1" smtClean="0">
                          <a:latin typeface="Cambria Math" panose="02040503050406030204" pitchFamily="18" charset="0"/>
                        </a:rPr>
                        <m:t>𝜇</m:t>
                      </m:r>
                      <m:r>
                        <a:rPr lang="es-ES" sz="2000" b="0" i="1" smtClean="0">
                          <a:latin typeface="Cambria Math" panose="02040503050406030204" pitchFamily="18" charset="0"/>
                        </a:rPr>
                        <m:t>=− 0.1</m:t>
                      </m:r>
                    </m:oMath>
                  </m:oMathPara>
                </a14:m>
                <a:endParaRPr lang="es-ES" sz="2000"/>
              </a:p>
            </p:txBody>
          </p:sp>
        </mc:Choice>
        <mc:Fallback xmlns="">
          <p:sp>
            <p:nvSpPr>
              <p:cNvPr id="8" name="TextBox 7">
                <a:extLst>
                  <a:ext uri="{FF2B5EF4-FFF2-40B4-BE49-F238E27FC236}">
                    <a16:creationId xmlns:a16="http://schemas.microsoft.com/office/drawing/2014/main" id="{BEBB3879-79E3-A3F4-7CC9-D16B19047C75}"/>
                  </a:ext>
                </a:extLst>
              </p:cNvPr>
              <p:cNvSpPr txBox="1">
                <a:spLocks noRot="1" noChangeAspect="1" noMove="1" noResize="1" noEditPoints="1" noAdjustHandles="1" noChangeArrowheads="1" noChangeShapeType="1" noTextEdit="1"/>
              </p:cNvSpPr>
              <p:nvPr/>
            </p:nvSpPr>
            <p:spPr>
              <a:xfrm>
                <a:off x="1588701" y="1443540"/>
                <a:ext cx="1127167" cy="307777"/>
              </a:xfrm>
              <a:prstGeom prst="rect">
                <a:avLst/>
              </a:prstGeom>
              <a:blipFill>
                <a:blip r:embed="rId8"/>
                <a:stretch>
                  <a:fillRect l="-4865" r="-4865" b="-2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C3BB2A3-2B09-F960-DD30-76B8B0648CB0}"/>
                  </a:ext>
                </a:extLst>
              </p:cNvPr>
              <p:cNvSpPr txBox="1"/>
              <p:nvPr/>
            </p:nvSpPr>
            <p:spPr>
              <a:xfrm>
                <a:off x="5754432" y="1430342"/>
                <a:ext cx="68313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2000" b="0" i="1" smtClean="0">
                          <a:latin typeface="Cambria Math" panose="02040503050406030204" pitchFamily="18" charset="0"/>
                        </a:rPr>
                        <m:t>𝜇</m:t>
                      </m:r>
                      <m:r>
                        <a:rPr lang="es-ES" sz="2000" b="0" i="1" smtClean="0">
                          <a:latin typeface="Cambria Math" panose="02040503050406030204" pitchFamily="18" charset="0"/>
                        </a:rPr>
                        <m:t>=0</m:t>
                      </m:r>
                    </m:oMath>
                  </m:oMathPara>
                </a14:m>
                <a:endParaRPr lang="es-ES" sz="2000"/>
              </a:p>
            </p:txBody>
          </p:sp>
        </mc:Choice>
        <mc:Fallback xmlns="">
          <p:sp>
            <p:nvSpPr>
              <p:cNvPr id="12" name="TextBox 11">
                <a:extLst>
                  <a:ext uri="{FF2B5EF4-FFF2-40B4-BE49-F238E27FC236}">
                    <a16:creationId xmlns:a16="http://schemas.microsoft.com/office/drawing/2014/main" id="{DC3BB2A3-2B09-F960-DD30-76B8B0648CB0}"/>
                  </a:ext>
                </a:extLst>
              </p:cNvPr>
              <p:cNvSpPr txBox="1">
                <a:spLocks noRot="1" noChangeAspect="1" noMove="1" noResize="1" noEditPoints="1" noAdjustHandles="1" noChangeArrowheads="1" noChangeShapeType="1" noTextEdit="1"/>
              </p:cNvSpPr>
              <p:nvPr/>
            </p:nvSpPr>
            <p:spPr>
              <a:xfrm>
                <a:off x="5754432" y="1430342"/>
                <a:ext cx="683136" cy="307777"/>
              </a:xfrm>
              <a:prstGeom prst="rect">
                <a:avLst/>
              </a:prstGeom>
              <a:blipFill>
                <a:blip r:embed="rId9"/>
                <a:stretch>
                  <a:fillRect l="-8929" r="-8036" b="-2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D946679-B8CE-DF33-E41D-AE1DE5CD72BD}"/>
                  </a:ext>
                </a:extLst>
              </p:cNvPr>
              <p:cNvSpPr txBox="1"/>
              <p:nvPr/>
            </p:nvSpPr>
            <p:spPr>
              <a:xfrm>
                <a:off x="9808051" y="1430340"/>
                <a:ext cx="68313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2000" b="0" i="1" smtClean="0">
                          <a:latin typeface="Cambria Math" panose="02040503050406030204" pitchFamily="18" charset="0"/>
                        </a:rPr>
                        <m:t>𝜇</m:t>
                      </m:r>
                      <m:r>
                        <a:rPr lang="es-ES" sz="2000" b="0" i="1" smtClean="0">
                          <a:latin typeface="Cambria Math" panose="02040503050406030204" pitchFamily="18" charset="0"/>
                        </a:rPr>
                        <m:t>=1</m:t>
                      </m:r>
                    </m:oMath>
                  </m:oMathPara>
                </a14:m>
                <a:endParaRPr lang="es-ES" sz="2000"/>
              </a:p>
            </p:txBody>
          </p:sp>
        </mc:Choice>
        <mc:Fallback xmlns="">
          <p:sp>
            <p:nvSpPr>
              <p:cNvPr id="13" name="TextBox 12">
                <a:extLst>
                  <a:ext uri="{FF2B5EF4-FFF2-40B4-BE49-F238E27FC236}">
                    <a16:creationId xmlns:a16="http://schemas.microsoft.com/office/drawing/2014/main" id="{0D946679-B8CE-DF33-E41D-AE1DE5CD72BD}"/>
                  </a:ext>
                </a:extLst>
              </p:cNvPr>
              <p:cNvSpPr txBox="1">
                <a:spLocks noRot="1" noChangeAspect="1" noMove="1" noResize="1" noEditPoints="1" noAdjustHandles="1" noChangeArrowheads="1" noChangeShapeType="1" noTextEdit="1"/>
              </p:cNvSpPr>
              <p:nvPr/>
            </p:nvSpPr>
            <p:spPr>
              <a:xfrm>
                <a:off x="9808051" y="1430340"/>
                <a:ext cx="683136" cy="307777"/>
              </a:xfrm>
              <a:prstGeom prst="rect">
                <a:avLst/>
              </a:prstGeom>
              <a:blipFill>
                <a:blip r:embed="rId10"/>
                <a:stretch>
                  <a:fillRect l="-8929" r="-8036" b="-2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7542466-C904-D27E-9A01-B4945483AC86}"/>
                  </a:ext>
                </a:extLst>
              </p:cNvPr>
              <p:cNvSpPr txBox="1"/>
              <p:nvPr/>
            </p:nvSpPr>
            <p:spPr>
              <a:xfrm>
                <a:off x="69762" y="6480009"/>
                <a:ext cx="2614818" cy="312650"/>
              </a:xfrm>
              <a:prstGeom prst="rect">
                <a:avLst/>
              </a:prstGeom>
              <a:noFill/>
            </p:spPr>
            <p:txBody>
              <a:bodyPr wrap="none" lIns="0" tIns="0" rIns="0" bIns="0" rtlCol="0">
                <a:spAutoFit/>
              </a:bodyPr>
              <a:lstStyle/>
              <a:p>
                <a14:m>
                  <m:oMath xmlns:m="http://schemas.openxmlformats.org/officeDocument/2006/math">
                    <m:d>
                      <m:dPr>
                        <m:ctrlPr>
                          <a:rPr lang="es-ES" b="0" i="1" smtClean="0">
                            <a:latin typeface="Cambria Math" panose="02040503050406030204" pitchFamily="18" charset="0"/>
                          </a:rPr>
                        </m:ctrlPr>
                      </m:dPr>
                      <m:e>
                        <m:sSub>
                          <m:sSubPr>
                            <m:ctrlPr>
                              <a:rPr lang="es-ES" b="0" i="1" smtClean="0">
                                <a:latin typeface="Cambria Math" panose="02040503050406030204" pitchFamily="18" charset="0"/>
                              </a:rPr>
                            </m:ctrlPr>
                          </m:sSubPr>
                          <m:e>
                            <m:r>
                              <a:rPr lang="es-ES" b="0" i="1" smtClean="0">
                                <a:latin typeface="Cambria Math" panose="02040503050406030204" pitchFamily="18" charset="0"/>
                              </a:rPr>
                              <m:t>𝑥</m:t>
                            </m:r>
                          </m:e>
                          <m:sub>
                            <m:r>
                              <a:rPr lang="es-ES" b="0" i="1" smtClean="0">
                                <a:latin typeface="Cambria Math" panose="02040503050406030204" pitchFamily="18" charset="0"/>
                              </a:rPr>
                              <m:t>1</m:t>
                            </m:r>
                          </m:sub>
                        </m:sSub>
                        <m:d>
                          <m:dPr>
                            <m:ctrlPr>
                              <a:rPr lang="es-ES" b="0" i="1" smtClean="0">
                                <a:latin typeface="Cambria Math" panose="02040503050406030204" pitchFamily="18" charset="0"/>
                              </a:rPr>
                            </m:ctrlPr>
                          </m:dPr>
                          <m:e>
                            <m:r>
                              <a:rPr lang="es-ES" b="0" i="1" smtClean="0">
                                <a:latin typeface="Cambria Math" panose="02040503050406030204" pitchFamily="18" charset="0"/>
                              </a:rPr>
                              <m:t>0</m:t>
                            </m:r>
                          </m:e>
                        </m:d>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 </m:t>
                            </m:r>
                            <m:r>
                              <a:rPr lang="es-ES" b="0" i="1" smtClean="0">
                                <a:latin typeface="Cambria Math" panose="02040503050406030204" pitchFamily="18" charset="0"/>
                              </a:rPr>
                              <m:t>𝑥</m:t>
                            </m:r>
                          </m:e>
                          <m:sub>
                            <m:r>
                              <a:rPr lang="es-ES" b="0" i="1" smtClean="0">
                                <a:latin typeface="Cambria Math" panose="02040503050406030204" pitchFamily="18" charset="0"/>
                              </a:rPr>
                              <m:t>2</m:t>
                            </m:r>
                          </m:sub>
                        </m:sSub>
                        <m:d>
                          <m:dPr>
                            <m:ctrlPr>
                              <a:rPr lang="es-ES" b="0" i="1" smtClean="0">
                                <a:latin typeface="Cambria Math" panose="02040503050406030204" pitchFamily="18" charset="0"/>
                              </a:rPr>
                            </m:ctrlPr>
                          </m:dPr>
                          <m:e>
                            <m:r>
                              <a:rPr lang="es-ES" b="0" i="1" smtClean="0">
                                <a:latin typeface="Cambria Math" panose="02040503050406030204" pitchFamily="18" charset="0"/>
                              </a:rPr>
                              <m:t>0</m:t>
                            </m:r>
                          </m:e>
                        </m:d>
                      </m:e>
                    </m:d>
                    <m:r>
                      <a:rPr lang="es-ES" b="0" i="1" smtClean="0">
                        <a:latin typeface="Cambria Math" panose="02040503050406030204" pitchFamily="18" charset="0"/>
                      </a:rPr>
                      <m:t>=(0.1,  0)</m:t>
                    </m:r>
                  </m:oMath>
                </a14:m>
                <a:r>
                  <a:rPr lang="es-ES"/>
                  <a:t> </a:t>
                </a:r>
              </a:p>
            </p:txBody>
          </p:sp>
        </mc:Choice>
        <mc:Fallback xmlns="">
          <p:sp>
            <p:nvSpPr>
              <p:cNvPr id="20" name="TextBox 19">
                <a:extLst>
                  <a:ext uri="{FF2B5EF4-FFF2-40B4-BE49-F238E27FC236}">
                    <a16:creationId xmlns:a16="http://schemas.microsoft.com/office/drawing/2014/main" id="{B7542466-C904-D27E-9A01-B4945483AC86}"/>
                  </a:ext>
                </a:extLst>
              </p:cNvPr>
              <p:cNvSpPr txBox="1">
                <a:spLocks noRot="1" noChangeAspect="1" noMove="1" noResize="1" noEditPoints="1" noAdjustHandles="1" noChangeArrowheads="1" noChangeShapeType="1" noTextEdit="1"/>
              </p:cNvSpPr>
              <p:nvPr/>
            </p:nvSpPr>
            <p:spPr>
              <a:xfrm>
                <a:off x="69762" y="6480009"/>
                <a:ext cx="2614818" cy="312650"/>
              </a:xfrm>
              <a:prstGeom prst="rect">
                <a:avLst/>
              </a:prstGeom>
              <a:blipFill>
                <a:blip r:embed="rId11"/>
                <a:stretch>
                  <a:fillRect b="-27451"/>
                </a:stretch>
              </a:blipFill>
            </p:spPr>
            <p:txBody>
              <a:bodyPr/>
              <a:lstStyle/>
              <a:p>
                <a:r>
                  <a:rPr lang="en-US">
                    <a:noFill/>
                  </a:rPr>
                  <a:t> </a:t>
                </a:r>
              </a:p>
            </p:txBody>
          </p:sp>
        </mc:Fallback>
      </mc:AlternateContent>
      <p:sp>
        <p:nvSpPr>
          <p:cNvPr id="7" name="CuadroTexto 6">
            <a:extLst>
              <a:ext uri="{FF2B5EF4-FFF2-40B4-BE49-F238E27FC236}">
                <a16:creationId xmlns:a16="http://schemas.microsoft.com/office/drawing/2014/main" id="{9D2D7F6C-9157-AB13-C5D7-8EF6756CF008}"/>
              </a:ext>
            </a:extLst>
          </p:cNvPr>
          <p:cNvSpPr txBox="1"/>
          <p:nvPr/>
        </p:nvSpPr>
        <p:spPr>
          <a:xfrm>
            <a:off x="1208460" y="1873219"/>
            <a:ext cx="1877796" cy="369332"/>
          </a:xfrm>
          <a:prstGeom prst="rect">
            <a:avLst/>
          </a:prstGeom>
          <a:noFill/>
        </p:spPr>
        <p:txBody>
          <a:bodyPr wrap="square" rtlCol="0">
            <a:spAutoFit/>
          </a:bodyPr>
          <a:lstStyle/>
          <a:p>
            <a:pPr algn="ctr"/>
            <a:r>
              <a:rPr lang="es-ES">
                <a:latin typeface="Cambria" panose="02040503050406030204" pitchFamily="18" charset="0"/>
                <a:ea typeface="Cambria" panose="02040503050406030204" pitchFamily="18" charset="0"/>
              </a:rPr>
              <a:t>Foco estable</a:t>
            </a:r>
          </a:p>
        </p:txBody>
      </p:sp>
      <p:sp>
        <p:nvSpPr>
          <p:cNvPr id="9" name="CuadroTexto 8">
            <a:extLst>
              <a:ext uri="{FF2B5EF4-FFF2-40B4-BE49-F238E27FC236}">
                <a16:creationId xmlns:a16="http://schemas.microsoft.com/office/drawing/2014/main" id="{937406BB-8B9D-1C31-6168-337A0E55D2E7}"/>
              </a:ext>
            </a:extLst>
          </p:cNvPr>
          <p:cNvSpPr txBox="1"/>
          <p:nvPr/>
        </p:nvSpPr>
        <p:spPr>
          <a:xfrm>
            <a:off x="5157102" y="1873219"/>
            <a:ext cx="1877796" cy="369332"/>
          </a:xfrm>
          <a:prstGeom prst="rect">
            <a:avLst/>
          </a:prstGeom>
          <a:noFill/>
        </p:spPr>
        <p:txBody>
          <a:bodyPr wrap="square" rtlCol="0">
            <a:spAutoFit/>
          </a:bodyPr>
          <a:lstStyle/>
          <a:p>
            <a:pPr algn="ctr"/>
            <a:r>
              <a:rPr lang="es-ES">
                <a:latin typeface="Cambria" panose="02040503050406030204" pitchFamily="18" charset="0"/>
                <a:ea typeface="Cambria" panose="02040503050406030204" pitchFamily="18" charset="0"/>
              </a:rPr>
              <a:t>Centro</a:t>
            </a:r>
          </a:p>
        </p:txBody>
      </p:sp>
      <p:sp>
        <p:nvSpPr>
          <p:cNvPr id="10" name="CuadroTexto 9">
            <a:extLst>
              <a:ext uri="{FF2B5EF4-FFF2-40B4-BE49-F238E27FC236}">
                <a16:creationId xmlns:a16="http://schemas.microsoft.com/office/drawing/2014/main" id="{34CA6475-7652-21BD-8DA7-FDCDD6552AF3}"/>
              </a:ext>
            </a:extLst>
          </p:cNvPr>
          <p:cNvSpPr txBox="1"/>
          <p:nvPr/>
        </p:nvSpPr>
        <p:spPr>
          <a:xfrm>
            <a:off x="9076367" y="1734719"/>
            <a:ext cx="2509335" cy="646331"/>
          </a:xfrm>
          <a:prstGeom prst="rect">
            <a:avLst/>
          </a:prstGeom>
          <a:noFill/>
        </p:spPr>
        <p:txBody>
          <a:bodyPr wrap="square" rtlCol="0">
            <a:spAutoFit/>
          </a:bodyPr>
          <a:lstStyle/>
          <a:p>
            <a:pPr algn="ctr"/>
            <a:r>
              <a:rPr lang="es-ES">
                <a:latin typeface="Cambria" panose="02040503050406030204" pitchFamily="18" charset="0"/>
                <a:ea typeface="Cambria" panose="02040503050406030204" pitchFamily="18" charset="0"/>
              </a:rPr>
              <a:t>Foco inestable rodeado por ciclo límite</a:t>
            </a:r>
          </a:p>
        </p:txBody>
      </p:sp>
      <p:sp>
        <p:nvSpPr>
          <p:cNvPr id="19" name="CuadroTexto 2">
            <a:extLst>
              <a:ext uri="{FF2B5EF4-FFF2-40B4-BE49-F238E27FC236}">
                <a16:creationId xmlns:a16="http://schemas.microsoft.com/office/drawing/2014/main" id="{3F23FB57-D184-AB76-2BB6-DA08E2EA7D71}"/>
              </a:ext>
            </a:extLst>
          </p:cNvPr>
          <p:cNvSpPr txBox="1"/>
          <p:nvPr/>
        </p:nvSpPr>
        <p:spPr>
          <a:xfrm>
            <a:off x="10796787" y="6412604"/>
            <a:ext cx="13254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s-ES">
                <a:latin typeface="Georgia Pro"/>
                <a:cs typeface="Calibri"/>
              </a:rPr>
              <a:t>Página 9</a:t>
            </a:r>
          </a:p>
        </p:txBody>
      </p:sp>
    </p:spTree>
    <p:extLst>
      <p:ext uri="{BB962C8B-B14F-4D97-AF65-F5344CB8AC3E}">
        <p14:creationId xmlns:p14="http://schemas.microsoft.com/office/powerpoint/2010/main" val="697089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B11B9-FF38-B11D-0426-3E127F7CCC7D}"/>
            </a:ext>
          </a:extLst>
        </p:cNvPr>
        <p:cNvGrpSpPr/>
        <p:nvPr/>
      </p:nvGrpSpPr>
      <p:grpSpPr>
        <a:xfrm>
          <a:off x="0" y="0"/>
          <a:ext cx="0" cy="0"/>
          <a:chOff x="0" y="0"/>
          <a:chExt cx="0" cy="0"/>
        </a:xfrm>
      </p:grpSpPr>
      <p:pic>
        <p:nvPicPr>
          <p:cNvPr id="13" name="Picture 12" descr="A graph of a curve&#10;&#10;Description automatically generated with medium confidence">
            <a:extLst>
              <a:ext uri="{FF2B5EF4-FFF2-40B4-BE49-F238E27FC236}">
                <a16:creationId xmlns:a16="http://schemas.microsoft.com/office/drawing/2014/main" id="{64251C54-0B22-57F5-F268-5A5E4E8F0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9527" y="1074680"/>
            <a:ext cx="5400000" cy="5400000"/>
          </a:xfrm>
          <a:prstGeom prst="rect">
            <a:avLst/>
          </a:prstGeom>
        </p:spPr>
      </p:pic>
      <p:pic>
        <p:nvPicPr>
          <p:cNvPr id="9" name="Picture 8" descr="A graph of a spiral&#10;&#10;Description automatically generated">
            <a:extLst>
              <a:ext uri="{FF2B5EF4-FFF2-40B4-BE49-F238E27FC236}">
                <a16:creationId xmlns:a16="http://schemas.microsoft.com/office/drawing/2014/main" id="{1653A67F-D637-F60B-6109-2280AD3142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874" y="1046606"/>
            <a:ext cx="5400000" cy="5400000"/>
          </a:xfrm>
          <a:prstGeom prst="rect">
            <a:avLst/>
          </a:prstGeom>
        </p:spPr>
      </p:pic>
      <p:sp>
        <p:nvSpPr>
          <p:cNvPr id="2" name="Rectángulo 1">
            <a:extLst>
              <a:ext uri="{FF2B5EF4-FFF2-40B4-BE49-F238E27FC236}">
                <a16:creationId xmlns:a16="http://schemas.microsoft.com/office/drawing/2014/main" id="{FCD3F419-B6AA-071D-3722-32C123592E5F}"/>
              </a:ext>
            </a:extLst>
          </p:cNvPr>
          <p:cNvSpPr/>
          <p:nvPr/>
        </p:nvSpPr>
        <p:spPr>
          <a:xfrm>
            <a:off x="-5366" y="-2683"/>
            <a:ext cx="12213463" cy="110543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3" descr="E.T.S.I. Aeronáutica y del Espacio: Identidad Gráfica">
            <a:extLst>
              <a:ext uri="{FF2B5EF4-FFF2-40B4-BE49-F238E27FC236}">
                <a16:creationId xmlns:a16="http://schemas.microsoft.com/office/drawing/2014/main" id="{48F15671-AEE7-5EBA-22A7-92F1194A5282}"/>
              </a:ext>
            </a:extLst>
          </p:cNvPr>
          <p:cNvPicPr>
            <a:picLocks noChangeAspect="1"/>
          </p:cNvPicPr>
          <p:nvPr/>
        </p:nvPicPr>
        <p:blipFill>
          <a:blip r:embed="rId5"/>
          <a:stretch>
            <a:fillRect/>
          </a:stretch>
        </p:blipFill>
        <p:spPr>
          <a:xfrm>
            <a:off x="267723" y="131828"/>
            <a:ext cx="1813971" cy="838526"/>
          </a:xfrm>
          <a:prstGeom prst="rect">
            <a:avLst/>
          </a:prstGeom>
        </p:spPr>
      </p:pic>
      <p:pic>
        <p:nvPicPr>
          <p:cNvPr id="5" name="Imagen 4" descr="Universidad Politécnica de Madrid">
            <a:extLst>
              <a:ext uri="{FF2B5EF4-FFF2-40B4-BE49-F238E27FC236}">
                <a16:creationId xmlns:a16="http://schemas.microsoft.com/office/drawing/2014/main" id="{E907955D-CAEA-2CDF-90F3-1B8645A87976}"/>
              </a:ext>
            </a:extLst>
          </p:cNvPr>
          <p:cNvPicPr>
            <a:picLocks noChangeAspect="1"/>
          </p:cNvPicPr>
          <p:nvPr/>
        </p:nvPicPr>
        <p:blipFill>
          <a:blip r:embed="rId6"/>
          <a:stretch>
            <a:fillRect/>
          </a:stretch>
        </p:blipFill>
        <p:spPr>
          <a:xfrm>
            <a:off x="10412893" y="1859"/>
            <a:ext cx="1476453" cy="1108713"/>
          </a:xfrm>
          <a:prstGeom prst="rect">
            <a:avLst/>
          </a:prstGeom>
        </p:spPr>
      </p:pic>
      <p:sp>
        <p:nvSpPr>
          <p:cNvPr id="6" name="CuadroTexto 5">
            <a:extLst>
              <a:ext uri="{FF2B5EF4-FFF2-40B4-BE49-F238E27FC236}">
                <a16:creationId xmlns:a16="http://schemas.microsoft.com/office/drawing/2014/main" id="{193ACE11-729D-2E50-30F3-89CF9B50031F}"/>
              </a:ext>
            </a:extLst>
          </p:cNvPr>
          <p:cNvSpPr txBox="1"/>
          <p:nvPr/>
        </p:nvSpPr>
        <p:spPr>
          <a:xfrm>
            <a:off x="2184040" y="228064"/>
            <a:ext cx="782391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4000" b="1">
                <a:latin typeface="Garamond"/>
                <a:cs typeface="Calibri"/>
              </a:rPr>
              <a:t>Oscilador VDP Libre</a:t>
            </a:r>
          </a:p>
        </p:txBody>
      </p:sp>
      <p:sp>
        <p:nvSpPr>
          <p:cNvPr id="14" name="TextBox 13">
            <a:extLst>
              <a:ext uri="{FF2B5EF4-FFF2-40B4-BE49-F238E27FC236}">
                <a16:creationId xmlns:a16="http://schemas.microsoft.com/office/drawing/2014/main" id="{5002182E-D48A-3E0D-1988-8EC674631A1C}"/>
              </a:ext>
            </a:extLst>
          </p:cNvPr>
          <p:cNvSpPr txBox="1"/>
          <p:nvPr/>
        </p:nvSpPr>
        <p:spPr>
          <a:xfrm>
            <a:off x="267723" y="6326062"/>
            <a:ext cx="2603145" cy="400110"/>
          </a:xfrm>
          <a:prstGeom prst="rect">
            <a:avLst/>
          </a:prstGeom>
          <a:noFill/>
        </p:spPr>
        <p:txBody>
          <a:bodyPr wrap="square" rtlCol="0">
            <a:spAutoFit/>
          </a:bodyPr>
          <a:lstStyle/>
          <a:p>
            <a:r>
              <a:rPr lang="es-ES" sz="2000">
                <a:latin typeface="Georgia" panose="02040502050405020303" pitchFamily="18" charset="0"/>
              </a:rPr>
              <a:t>Integrado con AB4</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0EEEE5D-93AE-F7AF-9F03-02EC6417CB0C}"/>
                  </a:ext>
                </a:extLst>
              </p:cNvPr>
              <p:cNvSpPr txBox="1"/>
              <p:nvPr/>
            </p:nvSpPr>
            <p:spPr>
              <a:xfrm>
                <a:off x="2061302" y="1252993"/>
                <a:ext cx="2572797"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ES" sz="2200" b="0" i="1" smtClean="0">
                          <a:latin typeface="Cambria Math" panose="02040503050406030204" pitchFamily="18" charset="0"/>
                        </a:rPr>
                        <m:t>𝜇</m:t>
                      </m:r>
                      <m:r>
                        <a:rPr lang="es-ES" sz="2200" b="0" i="1" smtClean="0">
                          <a:latin typeface="Cambria Math" panose="02040503050406030204" pitchFamily="18" charset="0"/>
                        </a:rPr>
                        <m:t>&lt;0</m:t>
                      </m:r>
                    </m:oMath>
                  </m:oMathPara>
                </a14:m>
                <a:endParaRPr lang="es-ES" sz="2200"/>
              </a:p>
            </p:txBody>
          </p:sp>
        </mc:Choice>
        <mc:Fallback xmlns="">
          <p:sp>
            <p:nvSpPr>
              <p:cNvPr id="15" name="TextBox 14">
                <a:extLst>
                  <a:ext uri="{FF2B5EF4-FFF2-40B4-BE49-F238E27FC236}">
                    <a16:creationId xmlns:a16="http://schemas.microsoft.com/office/drawing/2014/main" id="{B0EEEE5D-93AE-F7AF-9F03-02EC6417CB0C}"/>
                  </a:ext>
                </a:extLst>
              </p:cNvPr>
              <p:cNvSpPr txBox="1">
                <a:spLocks noRot="1" noChangeAspect="1" noMove="1" noResize="1" noEditPoints="1" noAdjustHandles="1" noChangeArrowheads="1" noChangeShapeType="1" noTextEdit="1"/>
              </p:cNvSpPr>
              <p:nvPr/>
            </p:nvSpPr>
            <p:spPr>
              <a:xfrm>
                <a:off x="2061302" y="1252993"/>
                <a:ext cx="2572797" cy="430887"/>
              </a:xfrm>
              <a:prstGeom prst="rect">
                <a:avLst/>
              </a:prstGeom>
              <a:blipFill>
                <a:blip r:embed="rId7"/>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2F7E509-085A-EEEC-A36F-6C44FF61233B}"/>
                  </a:ext>
                </a:extLst>
              </p:cNvPr>
              <p:cNvSpPr txBox="1"/>
              <p:nvPr/>
            </p:nvSpPr>
            <p:spPr>
              <a:xfrm>
                <a:off x="7461302" y="1220108"/>
                <a:ext cx="2572797"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ES" sz="2200" b="0" i="1" smtClean="0">
                          <a:latin typeface="Cambria Math" panose="02040503050406030204" pitchFamily="18" charset="0"/>
                        </a:rPr>
                        <m:t>𝜇</m:t>
                      </m:r>
                      <m:r>
                        <a:rPr lang="es-ES" sz="2200" b="0" i="1" smtClean="0">
                          <a:latin typeface="Cambria Math" panose="02040503050406030204" pitchFamily="18" charset="0"/>
                        </a:rPr>
                        <m:t>&gt;0</m:t>
                      </m:r>
                    </m:oMath>
                  </m:oMathPara>
                </a14:m>
                <a:endParaRPr lang="es-ES" sz="2200"/>
              </a:p>
            </p:txBody>
          </p:sp>
        </mc:Choice>
        <mc:Fallback xmlns="">
          <p:sp>
            <p:nvSpPr>
              <p:cNvPr id="16" name="TextBox 15">
                <a:extLst>
                  <a:ext uri="{FF2B5EF4-FFF2-40B4-BE49-F238E27FC236}">
                    <a16:creationId xmlns:a16="http://schemas.microsoft.com/office/drawing/2014/main" id="{62F7E509-085A-EEEC-A36F-6C44FF61233B}"/>
                  </a:ext>
                </a:extLst>
              </p:cNvPr>
              <p:cNvSpPr txBox="1">
                <a:spLocks noRot="1" noChangeAspect="1" noMove="1" noResize="1" noEditPoints="1" noAdjustHandles="1" noChangeArrowheads="1" noChangeShapeType="1" noTextEdit="1"/>
              </p:cNvSpPr>
              <p:nvPr/>
            </p:nvSpPr>
            <p:spPr>
              <a:xfrm>
                <a:off x="7461302" y="1220108"/>
                <a:ext cx="2572797" cy="430887"/>
              </a:xfrm>
              <a:prstGeom prst="rect">
                <a:avLst/>
              </a:prstGeom>
              <a:blipFill>
                <a:blip r:embed="rId8"/>
                <a:stretch>
                  <a:fillRect b="-7042"/>
                </a:stretch>
              </a:blipFill>
            </p:spPr>
            <p:txBody>
              <a:bodyPr/>
              <a:lstStyle/>
              <a:p>
                <a:r>
                  <a:rPr lang="en-US">
                    <a:noFill/>
                  </a:rPr>
                  <a:t> </a:t>
                </a:r>
              </a:p>
            </p:txBody>
          </p:sp>
        </mc:Fallback>
      </mc:AlternateContent>
      <p:sp>
        <p:nvSpPr>
          <p:cNvPr id="17" name="CuadroTexto 2">
            <a:extLst>
              <a:ext uri="{FF2B5EF4-FFF2-40B4-BE49-F238E27FC236}">
                <a16:creationId xmlns:a16="http://schemas.microsoft.com/office/drawing/2014/main" id="{8AF9F0C4-86F9-8D10-B4EB-D6210DFF0D3F}"/>
              </a:ext>
            </a:extLst>
          </p:cNvPr>
          <p:cNvSpPr txBox="1"/>
          <p:nvPr/>
        </p:nvSpPr>
        <p:spPr>
          <a:xfrm>
            <a:off x="10796787" y="6412604"/>
            <a:ext cx="13254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s-ES">
                <a:latin typeface="Georgia Pro"/>
                <a:cs typeface="Calibri"/>
              </a:rPr>
              <a:t>Página 10</a:t>
            </a:r>
          </a:p>
        </p:txBody>
      </p:sp>
    </p:spTree>
    <p:extLst>
      <p:ext uri="{BB962C8B-B14F-4D97-AF65-F5344CB8AC3E}">
        <p14:creationId xmlns:p14="http://schemas.microsoft.com/office/powerpoint/2010/main" val="14457652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64282-0E39-33E0-F156-83ECC24D6244}"/>
              </a:ext>
            </a:extLst>
          </p:cNvPr>
          <p:cNvSpPr>
            <a:spLocks noGrp="1"/>
          </p:cNvSpPr>
          <p:nvPr>
            <p:ph type="title"/>
          </p:nvPr>
        </p:nvSpPr>
        <p:spPr>
          <a:xfrm>
            <a:off x="838200" y="1915318"/>
            <a:ext cx="10515600" cy="2834482"/>
          </a:xfrm>
        </p:spPr>
        <p:txBody>
          <a:bodyPr>
            <a:normAutofit/>
          </a:bodyPr>
          <a:lstStyle/>
          <a:p>
            <a:pPr algn="ctr"/>
            <a:r>
              <a:rPr lang="es-ES" sz="5400" b="1">
                <a:latin typeface="Garamond" panose="02020404030301010803" pitchFamily="18" charset="0"/>
              </a:rPr>
              <a:t>El oscilador de Van </a:t>
            </a:r>
            <a:r>
              <a:rPr lang="es-ES" sz="5400" b="1" err="1">
                <a:latin typeface="Garamond" panose="02020404030301010803" pitchFamily="18" charset="0"/>
              </a:rPr>
              <a:t>der</a:t>
            </a:r>
            <a:r>
              <a:rPr lang="es-ES" sz="5400" b="1">
                <a:latin typeface="Garamond" panose="02020404030301010803" pitchFamily="18" charset="0"/>
              </a:rPr>
              <a:t> Pol</a:t>
            </a:r>
            <a:br>
              <a:rPr lang="es-ES" sz="5400" b="1">
                <a:latin typeface="Garamond" panose="02020404030301010803" pitchFamily="18" charset="0"/>
              </a:rPr>
            </a:br>
            <a:r>
              <a:rPr lang="es-ES" sz="5400" b="1">
                <a:latin typeface="Garamond" panose="02020404030301010803" pitchFamily="18" charset="0"/>
              </a:rPr>
              <a:t>forzado armónicamente</a:t>
            </a:r>
          </a:p>
        </p:txBody>
      </p:sp>
      <p:pic>
        <p:nvPicPr>
          <p:cNvPr id="3" name="Imagen 4" descr="E.T.S.I. Aeronáutica y del Espacio: Identidad Gráfica">
            <a:extLst>
              <a:ext uri="{FF2B5EF4-FFF2-40B4-BE49-F238E27FC236}">
                <a16:creationId xmlns:a16="http://schemas.microsoft.com/office/drawing/2014/main" id="{A94DB3DC-DAA8-CBF2-05B1-5CDD0F0B7716}"/>
              </a:ext>
            </a:extLst>
          </p:cNvPr>
          <p:cNvPicPr>
            <a:picLocks noChangeAspect="1"/>
          </p:cNvPicPr>
          <p:nvPr/>
        </p:nvPicPr>
        <p:blipFill>
          <a:blip r:embed="rId2"/>
          <a:stretch>
            <a:fillRect/>
          </a:stretch>
        </p:blipFill>
        <p:spPr>
          <a:xfrm>
            <a:off x="267723" y="131828"/>
            <a:ext cx="1813971" cy="838526"/>
          </a:xfrm>
          <a:prstGeom prst="rect">
            <a:avLst/>
          </a:prstGeom>
        </p:spPr>
      </p:pic>
      <p:pic>
        <p:nvPicPr>
          <p:cNvPr id="4" name="Imagen 4" descr="Universidad Politécnica de Madrid">
            <a:extLst>
              <a:ext uri="{FF2B5EF4-FFF2-40B4-BE49-F238E27FC236}">
                <a16:creationId xmlns:a16="http://schemas.microsoft.com/office/drawing/2014/main" id="{1055AE02-AE87-9E3C-79E8-78A1C2882288}"/>
              </a:ext>
            </a:extLst>
          </p:cNvPr>
          <p:cNvPicPr>
            <a:picLocks noChangeAspect="1"/>
          </p:cNvPicPr>
          <p:nvPr/>
        </p:nvPicPr>
        <p:blipFill>
          <a:blip r:embed="rId3"/>
          <a:stretch>
            <a:fillRect/>
          </a:stretch>
        </p:blipFill>
        <p:spPr>
          <a:xfrm>
            <a:off x="10412893" y="1859"/>
            <a:ext cx="1476453" cy="1108713"/>
          </a:xfrm>
          <a:prstGeom prst="rect">
            <a:avLst/>
          </a:prstGeom>
        </p:spPr>
      </p:pic>
      <p:sp>
        <p:nvSpPr>
          <p:cNvPr id="5" name="CuadroTexto 2">
            <a:extLst>
              <a:ext uri="{FF2B5EF4-FFF2-40B4-BE49-F238E27FC236}">
                <a16:creationId xmlns:a16="http://schemas.microsoft.com/office/drawing/2014/main" id="{572B2BB8-2927-5519-C252-2EC06F882FED}"/>
              </a:ext>
            </a:extLst>
          </p:cNvPr>
          <p:cNvSpPr txBox="1"/>
          <p:nvPr/>
        </p:nvSpPr>
        <p:spPr>
          <a:xfrm>
            <a:off x="10796787" y="6412604"/>
            <a:ext cx="13254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s-ES">
                <a:latin typeface="Georgia Pro"/>
                <a:cs typeface="Calibri"/>
              </a:rPr>
              <a:t>Página 11</a:t>
            </a:r>
          </a:p>
        </p:txBody>
      </p:sp>
    </p:spTree>
    <p:extLst>
      <p:ext uri="{BB962C8B-B14F-4D97-AF65-F5344CB8AC3E}">
        <p14:creationId xmlns:p14="http://schemas.microsoft.com/office/powerpoint/2010/main" val="850039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5D149-565A-EF48-8CA3-768F8BED926E}"/>
            </a:ext>
          </a:extLst>
        </p:cNvPr>
        <p:cNvGrpSpPr/>
        <p:nvPr/>
      </p:nvGrpSpPr>
      <p:grpSpPr>
        <a:xfrm>
          <a:off x="0" y="0"/>
          <a:ext cx="0" cy="0"/>
          <a:chOff x="0" y="0"/>
          <a:chExt cx="0" cy="0"/>
        </a:xfrm>
      </p:grpSpPr>
      <p:sp>
        <p:nvSpPr>
          <p:cNvPr id="2" name="Rectángulo 1">
            <a:extLst>
              <a:ext uri="{FF2B5EF4-FFF2-40B4-BE49-F238E27FC236}">
                <a16:creationId xmlns:a16="http://schemas.microsoft.com/office/drawing/2014/main" id="{A356F5C2-C549-FDA1-ABCB-561E681356B2}"/>
              </a:ext>
            </a:extLst>
          </p:cNvPr>
          <p:cNvSpPr/>
          <p:nvPr/>
        </p:nvSpPr>
        <p:spPr>
          <a:xfrm>
            <a:off x="-5366" y="-2683"/>
            <a:ext cx="12213463" cy="110543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3" descr="E.T.S.I. Aeronáutica y del Espacio: Identidad Gráfica">
            <a:extLst>
              <a:ext uri="{FF2B5EF4-FFF2-40B4-BE49-F238E27FC236}">
                <a16:creationId xmlns:a16="http://schemas.microsoft.com/office/drawing/2014/main" id="{7EAD83A0-3A50-2358-B6C4-00D9B9EB26BB}"/>
              </a:ext>
            </a:extLst>
          </p:cNvPr>
          <p:cNvPicPr>
            <a:picLocks noChangeAspect="1"/>
          </p:cNvPicPr>
          <p:nvPr/>
        </p:nvPicPr>
        <p:blipFill>
          <a:blip r:embed="rId2"/>
          <a:stretch>
            <a:fillRect/>
          </a:stretch>
        </p:blipFill>
        <p:spPr>
          <a:xfrm>
            <a:off x="267723" y="131828"/>
            <a:ext cx="1813971" cy="838526"/>
          </a:xfrm>
          <a:prstGeom prst="rect">
            <a:avLst/>
          </a:prstGeom>
        </p:spPr>
      </p:pic>
      <p:pic>
        <p:nvPicPr>
          <p:cNvPr id="5" name="Imagen 4" descr="Universidad Politécnica de Madrid">
            <a:extLst>
              <a:ext uri="{FF2B5EF4-FFF2-40B4-BE49-F238E27FC236}">
                <a16:creationId xmlns:a16="http://schemas.microsoft.com/office/drawing/2014/main" id="{FA6426EF-E8FC-30FB-AC60-6E44981645ED}"/>
              </a:ext>
            </a:extLst>
          </p:cNvPr>
          <p:cNvPicPr>
            <a:picLocks noChangeAspect="1"/>
          </p:cNvPicPr>
          <p:nvPr/>
        </p:nvPicPr>
        <p:blipFill>
          <a:blip r:embed="rId3"/>
          <a:stretch>
            <a:fillRect/>
          </a:stretch>
        </p:blipFill>
        <p:spPr>
          <a:xfrm>
            <a:off x="10412893" y="1859"/>
            <a:ext cx="1476453" cy="1108713"/>
          </a:xfrm>
          <a:prstGeom prst="rect">
            <a:avLst/>
          </a:prstGeom>
        </p:spPr>
      </p:pic>
      <p:sp>
        <p:nvSpPr>
          <p:cNvPr id="6" name="CuadroTexto 5">
            <a:extLst>
              <a:ext uri="{FF2B5EF4-FFF2-40B4-BE49-F238E27FC236}">
                <a16:creationId xmlns:a16="http://schemas.microsoft.com/office/drawing/2014/main" id="{9BF84AFC-29EE-2519-CDAF-A1CC72EAA608}"/>
              </a:ext>
            </a:extLst>
          </p:cNvPr>
          <p:cNvSpPr txBox="1"/>
          <p:nvPr/>
        </p:nvSpPr>
        <p:spPr>
          <a:xfrm>
            <a:off x="2184040" y="-18781"/>
            <a:ext cx="7823915"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000" b="1">
                <a:latin typeface="Garamond"/>
                <a:cs typeface="Calibri"/>
              </a:rPr>
              <a:t>Oscilador VDP</a:t>
            </a:r>
            <a:r>
              <a:rPr lang="es-ES" sz="3200" b="1">
                <a:latin typeface="Garamond"/>
                <a:cs typeface="Calibri"/>
              </a:rPr>
              <a:t> </a:t>
            </a:r>
            <a:br>
              <a:rPr lang="es-ES" sz="3200" b="1">
                <a:latin typeface="Garamond"/>
                <a:cs typeface="Calibri"/>
              </a:rPr>
            </a:br>
            <a:r>
              <a:rPr lang="es-ES" sz="3600" b="1">
                <a:latin typeface="Garamond"/>
                <a:cs typeface="Calibri"/>
              </a:rPr>
              <a:t>Forzado Armónicamente</a:t>
            </a:r>
          </a:p>
        </p:txBody>
      </p:sp>
      <mc:AlternateContent xmlns:mc="http://schemas.openxmlformats.org/markup-compatibility/2006" xmlns:a14="http://schemas.microsoft.com/office/drawing/2010/main">
        <mc:Choice Requires="a14">
          <p:sp>
            <p:nvSpPr>
              <p:cNvPr id="8" name="TextBox 9">
                <a:extLst>
                  <a:ext uri="{FF2B5EF4-FFF2-40B4-BE49-F238E27FC236}">
                    <a16:creationId xmlns:a16="http://schemas.microsoft.com/office/drawing/2014/main" id="{64550122-AD3F-ACB0-E8E3-E881AFC40F6E}"/>
                  </a:ext>
                </a:extLst>
              </p:cNvPr>
              <p:cNvSpPr txBox="1"/>
              <p:nvPr/>
            </p:nvSpPr>
            <p:spPr>
              <a:xfrm>
                <a:off x="7550895" y="3303523"/>
                <a:ext cx="4322529" cy="6428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ES" sz="2200" i="1" smtClean="0">
                              <a:latin typeface="Cambria Math" panose="02040503050406030204" pitchFamily="18" charset="0"/>
                            </a:rPr>
                          </m:ctrlPr>
                        </m:fPr>
                        <m:num>
                          <m:r>
                            <a:rPr lang="es-ES" sz="2200" b="0" i="1" smtClean="0">
                              <a:latin typeface="Cambria Math" panose="02040503050406030204" pitchFamily="18" charset="0"/>
                            </a:rPr>
                            <m:t>𝑑</m:t>
                          </m:r>
                          <m:sSub>
                            <m:sSubPr>
                              <m:ctrlPr>
                                <a:rPr lang="es-ES" sz="2200" b="0" i="1" smtClean="0">
                                  <a:latin typeface="Cambria Math" panose="02040503050406030204" pitchFamily="18" charset="0"/>
                                </a:rPr>
                              </m:ctrlPr>
                            </m:sSubPr>
                            <m:e>
                              <m:r>
                                <a:rPr lang="es-ES" sz="2200" b="0" i="1" smtClean="0">
                                  <a:latin typeface="Cambria Math" panose="02040503050406030204" pitchFamily="18" charset="0"/>
                                </a:rPr>
                                <m:t>𝑥</m:t>
                              </m:r>
                            </m:e>
                            <m:sub>
                              <m:r>
                                <a:rPr lang="es-ES" sz="2200" b="0" i="1" smtClean="0">
                                  <a:latin typeface="Cambria Math" panose="02040503050406030204" pitchFamily="18" charset="0"/>
                                </a:rPr>
                                <m:t>2</m:t>
                              </m:r>
                            </m:sub>
                          </m:sSub>
                        </m:num>
                        <m:den>
                          <m:r>
                            <a:rPr lang="es-ES" sz="2200" b="0" i="1" smtClean="0">
                              <a:latin typeface="Cambria Math" panose="02040503050406030204" pitchFamily="18" charset="0"/>
                            </a:rPr>
                            <m:t>𝑑𝑡</m:t>
                          </m:r>
                        </m:den>
                      </m:f>
                      <m:r>
                        <a:rPr lang="es-ES" sz="2200" b="0" i="1" smtClean="0">
                          <a:latin typeface="Cambria Math" panose="02040503050406030204" pitchFamily="18" charset="0"/>
                        </a:rPr>
                        <m:t>=</m:t>
                      </m:r>
                      <m:r>
                        <a:rPr lang="es-ES" sz="2200" b="0" i="1" smtClean="0">
                          <a:latin typeface="Cambria Math" panose="02040503050406030204" pitchFamily="18" charset="0"/>
                        </a:rPr>
                        <m:t>𝜇</m:t>
                      </m:r>
                      <m:d>
                        <m:dPr>
                          <m:ctrlPr>
                            <a:rPr lang="es-ES" sz="2200" b="0" i="1" smtClean="0">
                              <a:latin typeface="Cambria Math" panose="02040503050406030204" pitchFamily="18" charset="0"/>
                            </a:rPr>
                          </m:ctrlPr>
                        </m:dPr>
                        <m:e>
                          <m:r>
                            <a:rPr lang="es-ES" sz="2200" b="0" i="1" smtClean="0">
                              <a:latin typeface="Cambria Math" panose="02040503050406030204" pitchFamily="18" charset="0"/>
                            </a:rPr>
                            <m:t>1−</m:t>
                          </m:r>
                          <m:sSubSup>
                            <m:sSubSupPr>
                              <m:ctrlPr>
                                <a:rPr lang="es-ES" sz="2200" b="0" i="1" smtClean="0">
                                  <a:latin typeface="Cambria Math" panose="02040503050406030204" pitchFamily="18" charset="0"/>
                                </a:rPr>
                              </m:ctrlPr>
                            </m:sSubSupPr>
                            <m:e>
                              <m:r>
                                <a:rPr lang="es-ES" sz="2200" b="0" i="1" smtClean="0">
                                  <a:latin typeface="Cambria Math" panose="02040503050406030204" pitchFamily="18" charset="0"/>
                                </a:rPr>
                                <m:t>𝑥</m:t>
                              </m:r>
                            </m:e>
                            <m:sub>
                              <m:r>
                                <a:rPr lang="es-ES" sz="2200" b="0" i="1" smtClean="0">
                                  <a:latin typeface="Cambria Math" panose="02040503050406030204" pitchFamily="18" charset="0"/>
                                </a:rPr>
                                <m:t>1</m:t>
                              </m:r>
                            </m:sub>
                            <m:sup>
                              <m:r>
                                <a:rPr lang="es-ES" sz="2200" b="0" i="1" smtClean="0">
                                  <a:latin typeface="Cambria Math" panose="02040503050406030204" pitchFamily="18" charset="0"/>
                                </a:rPr>
                                <m:t>2</m:t>
                              </m:r>
                            </m:sup>
                          </m:sSubSup>
                        </m:e>
                      </m:d>
                      <m:sSub>
                        <m:sSubPr>
                          <m:ctrlPr>
                            <a:rPr lang="es-ES" sz="2200" b="0" i="1" smtClean="0">
                              <a:latin typeface="Cambria Math" panose="02040503050406030204" pitchFamily="18" charset="0"/>
                            </a:rPr>
                          </m:ctrlPr>
                        </m:sSubPr>
                        <m:e>
                          <m:r>
                            <a:rPr lang="es-ES" sz="2200" b="0" i="1" smtClean="0">
                              <a:latin typeface="Cambria Math" panose="02040503050406030204" pitchFamily="18" charset="0"/>
                            </a:rPr>
                            <m:t>𝑥</m:t>
                          </m:r>
                        </m:e>
                        <m:sub>
                          <m:r>
                            <a:rPr lang="es-ES" sz="2200" b="0" i="1" smtClean="0">
                              <a:latin typeface="Cambria Math" panose="02040503050406030204" pitchFamily="18" charset="0"/>
                            </a:rPr>
                            <m:t>2</m:t>
                          </m:r>
                        </m:sub>
                      </m:sSub>
                      <m:r>
                        <a:rPr lang="es-ES" sz="2200" b="0" i="1" smtClean="0">
                          <a:latin typeface="Cambria Math" panose="02040503050406030204" pitchFamily="18" charset="0"/>
                        </a:rPr>
                        <m:t>−</m:t>
                      </m:r>
                      <m:sSub>
                        <m:sSubPr>
                          <m:ctrlPr>
                            <a:rPr lang="es-ES" sz="2200" b="0" i="1" smtClean="0">
                              <a:latin typeface="Cambria Math" panose="02040503050406030204" pitchFamily="18" charset="0"/>
                            </a:rPr>
                          </m:ctrlPr>
                        </m:sSubPr>
                        <m:e>
                          <m:r>
                            <a:rPr lang="es-ES" sz="2200" b="0" i="1" smtClean="0">
                              <a:latin typeface="Cambria Math" panose="02040503050406030204" pitchFamily="18" charset="0"/>
                            </a:rPr>
                            <m:t>𝑥</m:t>
                          </m:r>
                        </m:e>
                        <m:sub>
                          <m:r>
                            <a:rPr lang="es-ES" sz="2200" b="0" i="1" smtClean="0">
                              <a:latin typeface="Cambria Math" panose="02040503050406030204" pitchFamily="18" charset="0"/>
                            </a:rPr>
                            <m:t>1</m:t>
                          </m:r>
                        </m:sub>
                      </m:sSub>
                      <m:r>
                        <a:rPr lang="es-ES" sz="2200" b="0" i="1" smtClean="0">
                          <a:latin typeface="Cambria Math" panose="02040503050406030204" pitchFamily="18" charset="0"/>
                        </a:rPr>
                        <m:t>+</m:t>
                      </m:r>
                      <m:r>
                        <a:rPr lang="es-ES" sz="2200" b="1" i="1" smtClean="0">
                          <a:latin typeface="Cambria Math" panose="02040503050406030204" pitchFamily="18" charset="0"/>
                        </a:rPr>
                        <m:t>𝑨</m:t>
                      </m:r>
                      <m:r>
                        <a:rPr lang="es-ES" sz="2200" b="1" i="1" smtClean="0">
                          <a:latin typeface="Cambria Math" panose="02040503050406030204" pitchFamily="18" charset="0"/>
                        </a:rPr>
                        <m:t> </m:t>
                      </m:r>
                      <m:r>
                        <a:rPr lang="es-ES" sz="2200" b="1" i="0" smtClean="0">
                          <a:latin typeface="Cambria Math" panose="02040503050406030204" pitchFamily="18" charset="0"/>
                        </a:rPr>
                        <m:t>𝐜𝐨𝐬</m:t>
                      </m:r>
                      <m:r>
                        <a:rPr lang="es-ES" sz="2200" b="1" i="1" smtClean="0">
                          <a:latin typeface="Cambria Math" panose="02040503050406030204" pitchFamily="18" charset="0"/>
                        </a:rPr>
                        <m:t>⁡(</m:t>
                      </m:r>
                      <m:r>
                        <a:rPr lang="es-ES" sz="2200" b="1" i="1" smtClean="0">
                          <a:latin typeface="Cambria Math" panose="02040503050406030204" pitchFamily="18" charset="0"/>
                        </a:rPr>
                        <m:t>𝒕</m:t>
                      </m:r>
                      <m:r>
                        <a:rPr lang="es-ES" sz="2200" b="1" i="1" smtClean="0">
                          <a:latin typeface="Cambria Math" panose="02040503050406030204" pitchFamily="18" charset="0"/>
                        </a:rPr>
                        <m:t>)</m:t>
                      </m:r>
                    </m:oMath>
                  </m:oMathPara>
                </a14:m>
                <a:endParaRPr lang="es-ES" sz="2200" b="1"/>
              </a:p>
            </p:txBody>
          </p:sp>
        </mc:Choice>
        <mc:Fallback xmlns="">
          <p:sp>
            <p:nvSpPr>
              <p:cNvPr id="8" name="TextBox 9">
                <a:extLst>
                  <a:ext uri="{FF2B5EF4-FFF2-40B4-BE49-F238E27FC236}">
                    <a16:creationId xmlns:a16="http://schemas.microsoft.com/office/drawing/2014/main" id="{64550122-AD3F-ACB0-E8E3-E881AFC40F6E}"/>
                  </a:ext>
                </a:extLst>
              </p:cNvPr>
              <p:cNvSpPr txBox="1">
                <a:spLocks noRot="1" noChangeAspect="1" noMove="1" noResize="1" noEditPoints="1" noAdjustHandles="1" noChangeArrowheads="1" noChangeShapeType="1" noTextEdit="1"/>
              </p:cNvSpPr>
              <p:nvPr/>
            </p:nvSpPr>
            <p:spPr>
              <a:xfrm>
                <a:off x="7550895" y="3303523"/>
                <a:ext cx="4322529" cy="6428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2">
                <a:extLst>
                  <a:ext uri="{FF2B5EF4-FFF2-40B4-BE49-F238E27FC236}">
                    <a16:creationId xmlns:a16="http://schemas.microsoft.com/office/drawing/2014/main" id="{EC55EC84-36E7-7A64-1B6E-71C56B5677EF}"/>
                  </a:ext>
                </a:extLst>
              </p:cNvPr>
              <p:cNvSpPr txBox="1"/>
              <p:nvPr/>
            </p:nvSpPr>
            <p:spPr>
              <a:xfrm>
                <a:off x="7550895" y="2446928"/>
                <a:ext cx="1153329" cy="6428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ES" sz="2200" i="1" smtClean="0">
                              <a:latin typeface="Cambria Math" panose="02040503050406030204" pitchFamily="18" charset="0"/>
                            </a:rPr>
                          </m:ctrlPr>
                        </m:fPr>
                        <m:num>
                          <m:r>
                            <a:rPr lang="es-ES" sz="2200" b="0" i="1" smtClean="0">
                              <a:latin typeface="Cambria Math" panose="02040503050406030204" pitchFamily="18" charset="0"/>
                            </a:rPr>
                            <m:t>𝑑</m:t>
                          </m:r>
                          <m:sSub>
                            <m:sSubPr>
                              <m:ctrlPr>
                                <a:rPr lang="es-ES" sz="2200" b="0" i="1" smtClean="0">
                                  <a:latin typeface="Cambria Math" panose="02040503050406030204" pitchFamily="18" charset="0"/>
                                </a:rPr>
                              </m:ctrlPr>
                            </m:sSubPr>
                            <m:e>
                              <m:r>
                                <a:rPr lang="es-ES" sz="2200" b="0" i="1" smtClean="0">
                                  <a:latin typeface="Cambria Math" panose="02040503050406030204" pitchFamily="18" charset="0"/>
                                </a:rPr>
                                <m:t>𝑥</m:t>
                              </m:r>
                            </m:e>
                            <m:sub>
                              <m:r>
                                <a:rPr lang="es-ES" sz="2200" b="0" i="1" smtClean="0">
                                  <a:latin typeface="Cambria Math" panose="02040503050406030204" pitchFamily="18" charset="0"/>
                                </a:rPr>
                                <m:t>1</m:t>
                              </m:r>
                            </m:sub>
                          </m:sSub>
                        </m:num>
                        <m:den>
                          <m:r>
                            <a:rPr lang="es-ES" sz="2200" b="0" i="1" smtClean="0">
                              <a:latin typeface="Cambria Math" panose="02040503050406030204" pitchFamily="18" charset="0"/>
                            </a:rPr>
                            <m:t>𝑑𝑡</m:t>
                          </m:r>
                        </m:den>
                      </m:f>
                      <m:r>
                        <a:rPr lang="es-ES" sz="2200" b="0" i="1" smtClean="0">
                          <a:latin typeface="Cambria Math" panose="02040503050406030204" pitchFamily="18" charset="0"/>
                        </a:rPr>
                        <m:t>=</m:t>
                      </m:r>
                      <m:sSub>
                        <m:sSubPr>
                          <m:ctrlPr>
                            <a:rPr lang="es-ES" sz="2200" b="0" i="1" smtClean="0">
                              <a:latin typeface="Cambria Math" panose="02040503050406030204" pitchFamily="18" charset="0"/>
                            </a:rPr>
                          </m:ctrlPr>
                        </m:sSubPr>
                        <m:e>
                          <m:r>
                            <a:rPr lang="es-ES" sz="2200" b="0" i="1" smtClean="0">
                              <a:latin typeface="Cambria Math" panose="02040503050406030204" pitchFamily="18" charset="0"/>
                            </a:rPr>
                            <m:t>𝑥</m:t>
                          </m:r>
                        </m:e>
                        <m:sub>
                          <m:r>
                            <a:rPr lang="es-ES" sz="2200" b="0" i="1" smtClean="0">
                              <a:latin typeface="Cambria Math" panose="02040503050406030204" pitchFamily="18" charset="0"/>
                            </a:rPr>
                            <m:t>2</m:t>
                          </m:r>
                        </m:sub>
                      </m:sSub>
                    </m:oMath>
                  </m:oMathPara>
                </a14:m>
                <a:endParaRPr lang="es-ES" sz="2200"/>
              </a:p>
            </p:txBody>
          </p:sp>
        </mc:Choice>
        <mc:Fallback xmlns="">
          <p:sp>
            <p:nvSpPr>
              <p:cNvPr id="11" name="TextBox 12">
                <a:extLst>
                  <a:ext uri="{FF2B5EF4-FFF2-40B4-BE49-F238E27FC236}">
                    <a16:creationId xmlns:a16="http://schemas.microsoft.com/office/drawing/2014/main" id="{EC55EC84-36E7-7A64-1B6E-71C56B5677EF}"/>
                  </a:ext>
                </a:extLst>
              </p:cNvPr>
              <p:cNvSpPr txBox="1">
                <a:spLocks noRot="1" noChangeAspect="1" noMove="1" noResize="1" noEditPoints="1" noAdjustHandles="1" noChangeArrowheads="1" noChangeShapeType="1" noTextEdit="1"/>
              </p:cNvSpPr>
              <p:nvPr/>
            </p:nvSpPr>
            <p:spPr>
              <a:xfrm>
                <a:off x="7550895" y="2446928"/>
                <a:ext cx="1153329" cy="64280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4">
                <a:extLst>
                  <a:ext uri="{FF2B5EF4-FFF2-40B4-BE49-F238E27FC236}">
                    <a16:creationId xmlns:a16="http://schemas.microsoft.com/office/drawing/2014/main" id="{D7280585-E402-24F6-F812-5BF480574893}"/>
                  </a:ext>
                </a:extLst>
              </p:cNvPr>
              <p:cNvSpPr txBox="1"/>
              <p:nvPr/>
            </p:nvSpPr>
            <p:spPr>
              <a:xfrm>
                <a:off x="7538925" y="4136089"/>
                <a:ext cx="2991716"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sz="2200" b="0" i="1" smtClean="0">
                              <a:latin typeface="Cambria Math" panose="02040503050406030204" pitchFamily="18" charset="0"/>
                            </a:rPr>
                          </m:ctrlPr>
                        </m:sSubPr>
                        <m:e>
                          <m:r>
                            <a:rPr lang="es-ES" sz="2200" b="0" i="1" smtClean="0">
                              <a:latin typeface="Cambria Math" panose="02040503050406030204" pitchFamily="18" charset="0"/>
                            </a:rPr>
                            <m:t>𝑥</m:t>
                          </m:r>
                        </m:e>
                        <m:sub>
                          <m:r>
                            <a:rPr lang="es-ES" sz="2200" b="0" i="1" smtClean="0">
                              <a:latin typeface="Cambria Math" panose="02040503050406030204" pitchFamily="18" charset="0"/>
                            </a:rPr>
                            <m:t>1</m:t>
                          </m:r>
                        </m:sub>
                      </m:sSub>
                      <m:d>
                        <m:dPr>
                          <m:ctrlPr>
                            <a:rPr lang="es-ES" sz="2200" b="0" i="1" smtClean="0">
                              <a:latin typeface="Cambria Math" panose="02040503050406030204" pitchFamily="18" charset="0"/>
                            </a:rPr>
                          </m:ctrlPr>
                        </m:dPr>
                        <m:e>
                          <m:r>
                            <a:rPr lang="es-ES" sz="2200" b="0" i="1" smtClean="0">
                              <a:latin typeface="Cambria Math" panose="02040503050406030204" pitchFamily="18" charset="0"/>
                            </a:rPr>
                            <m:t>0</m:t>
                          </m:r>
                        </m:e>
                      </m:d>
                      <m:r>
                        <a:rPr lang="es-ES" sz="2200" b="0" i="1" smtClean="0">
                          <a:latin typeface="Cambria Math" panose="02040503050406030204" pitchFamily="18" charset="0"/>
                        </a:rPr>
                        <m:t>=</m:t>
                      </m:r>
                      <m:sSub>
                        <m:sSubPr>
                          <m:ctrlPr>
                            <a:rPr lang="es-ES" sz="2200" b="0" i="1" smtClean="0">
                              <a:latin typeface="Cambria Math" panose="02040503050406030204" pitchFamily="18" charset="0"/>
                            </a:rPr>
                          </m:ctrlPr>
                        </m:sSubPr>
                        <m:e>
                          <m:r>
                            <a:rPr lang="es-ES" sz="2200" b="0" i="1" smtClean="0">
                              <a:latin typeface="Cambria Math" panose="02040503050406030204" pitchFamily="18" charset="0"/>
                            </a:rPr>
                            <m:t>𝑥</m:t>
                          </m:r>
                        </m:e>
                        <m:sub>
                          <m:r>
                            <a:rPr lang="es-ES" sz="2200" b="0" i="1" smtClean="0">
                              <a:latin typeface="Cambria Math" panose="02040503050406030204" pitchFamily="18" charset="0"/>
                            </a:rPr>
                            <m:t>0</m:t>
                          </m:r>
                        </m:sub>
                      </m:sSub>
                      <m:r>
                        <a:rPr lang="es-ES" sz="2200" b="0" i="1" smtClean="0">
                          <a:latin typeface="Cambria Math" panose="02040503050406030204" pitchFamily="18" charset="0"/>
                        </a:rPr>
                        <m:t>;   </m:t>
                      </m:r>
                      <m:sSub>
                        <m:sSubPr>
                          <m:ctrlPr>
                            <a:rPr lang="es-ES" sz="2200" b="0" i="1" smtClean="0">
                              <a:latin typeface="Cambria Math" panose="02040503050406030204" pitchFamily="18" charset="0"/>
                            </a:rPr>
                          </m:ctrlPr>
                        </m:sSubPr>
                        <m:e>
                          <m:r>
                            <a:rPr lang="es-ES" sz="2200" b="0" i="1" smtClean="0">
                              <a:latin typeface="Cambria Math" panose="02040503050406030204" pitchFamily="18" charset="0"/>
                            </a:rPr>
                            <m:t>𝑥</m:t>
                          </m:r>
                        </m:e>
                        <m:sub>
                          <m:r>
                            <a:rPr lang="es-ES" sz="2200" b="0" i="1" smtClean="0">
                              <a:latin typeface="Cambria Math" panose="02040503050406030204" pitchFamily="18" charset="0"/>
                            </a:rPr>
                            <m:t>2</m:t>
                          </m:r>
                        </m:sub>
                      </m:sSub>
                      <m:d>
                        <m:dPr>
                          <m:ctrlPr>
                            <a:rPr lang="es-ES" sz="2200" b="0" i="1" smtClean="0">
                              <a:latin typeface="Cambria Math" panose="02040503050406030204" pitchFamily="18" charset="0"/>
                            </a:rPr>
                          </m:ctrlPr>
                        </m:dPr>
                        <m:e>
                          <m:r>
                            <a:rPr lang="es-ES" sz="2200" b="0" i="1" smtClean="0">
                              <a:latin typeface="Cambria Math" panose="02040503050406030204" pitchFamily="18" charset="0"/>
                            </a:rPr>
                            <m:t>0</m:t>
                          </m:r>
                        </m:e>
                      </m:d>
                      <m:r>
                        <a:rPr lang="es-ES" sz="2200" b="0" i="1" smtClean="0">
                          <a:latin typeface="Cambria Math" panose="02040503050406030204" pitchFamily="18" charset="0"/>
                        </a:rPr>
                        <m:t>=</m:t>
                      </m:r>
                      <m:sSub>
                        <m:sSubPr>
                          <m:ctrlPr>
                            <a:rPr lang="es-ES" sz="2200" b="0" i="1" smtClean="0">
                              <a:latin typeface="Cambria Math" panose="02040503050406030204" pitchFamily="18" charset="0"/>
                            </a:rPr>
                          </m:ctrlPr>
                        </m:sSubPr>
                        <m:e>
                          <m:acc>
                            <m:accPr>
                              <m:chr m:val="̇"/>
                              <m:ctrlPr>
                                <a:rPr lang="es-ES" sz="2200" b="0" i="1" smtClean="0">
                                  <a:latin typeface="Cambria Math" panose="02040503050406030204" pitchFamily="18" charset="0"/>
                                </a:rPr>
                              </m:ctrlPr>
                            </m:accPr>
                            <m:e>
                              <m:r>
                                <a:rPr lang="es-ES" sz="2200" b="0" i="1" smtClean="0">
                                  <a:latin typeface="Cambria Math" panose="02040503050406030204" pitchFamily="18" charset="0"/>
                                </a:rPr>
                                <m:t>𝑥</m:t>
                              </m:r>
                            </m:e>
                          </m:acc>
                        </m:e>
                        <m:sub>
                          <m:r>
                            <a:rPr lang="es-ES" sz="2200" b="0" i="1" smtClean="0">
                              <a:latin typeface="Cambria Math" panose="02040503050406030204" pitchFamily="18" charset="0"/>
                            </a:rPr>
                            <m:t>0</m:t>
                          </m:r>
                        </m:sub>
                      </m:sSub>
                    </m:oMath>
                  </m:oMathPara>
                </a14:m>
                <a:endParaRPr lang="es-ES" sz="2200"/>
              </a:p>
            </p:txBody>
          </p:sp>
        </mc:Choice>
        <mc:Fallback xmlns="">
          <p:sp>
            <p:nvSpPr>
              <p:cNvPr id="12" name="TextBox 14">
                <a:extLst>
                  <a:ext uri="{FF2B5EF4-FFF2-40B4-BE49-F238E27FC236}">
                    <a16:creationId xmlns:a16="http://schemas.microsoft.com/office/drawing/2014/main" id="{D7280585-E402-24F6-F812-5BF480574893}"/>
                  </a:ext>
                </a:extLst>
              </p:cNvPr>
              <p:cNvSpPr txBox="1">
                <a:spLocks noRot="1" noChangeAspect="1" noMove="1" noResize="1" noEditPoints="1" noAdjustHandles="1" noChangeArrowheads="1" noChangeShapeType="1" noTextEdit="1"/>
              </p:cNvSpPr>
              <p:nvPr/>
            </p:nvSpPr>
            <p:spPr>
              <a:xfrm>
                <a:off x="7538925" y="4136089"/>
                <a:ext cx="2991716" cy="338554"/>
              </a:xfrm>
              <a:prstGeom prst="rect">
                <a:avLst/>
              </a:prstGeom>
              <a:blipFill>
                <a:blip r:embed="rId6"/>
                <a:stretch>
                  <a:fillRect l="-816" r="-612" b="-14286"/>
                </a:stretch>
              </a:blipFill>
            </p:spPr>
            <p:txBody>
              <a:bodyPr/>
              <a:lstStyle/>
              <a:p>
                <a:r>
                  <a:rPr lang="en-US">
                    <a:noFill/>
                  </a:rPr>
                  <a:t> </a:t>
                </a:r>
              </a:p>
            </p:txBody>
          </p:sp>
        </mc:Fallback>
      </mc:AlternateContent>
      <p:sp>
        <p:nvSpPr>
          <p:cNvPr id="13" name="TextBox 17">
            <a:extLst>
              <a:ext uri="{FF2B5EF4-FFF2-40B4-BE49-F238E27FC236}">
                <a16:creationId xmlns:a16="http://schemas.microsoft.com/office/drawing/2014/main" id="{C1ED3757-D7D2-AC7D-A1BD-C75586B07282}"/>
              </a:ext>
            </a:extLst>
          </p:cNvPr>
          <p:cNvSpPr txBox="1"/>
          <p:nvPr/>
        </p:nvSpPr>
        <p:spPr>
          <a:xfrm>
            <a:off x="7453828" y="1842839"/>
            <a:ext cx="3996392" cy="400110"/>
          </a:xfrm>
          <a:prstGeom prst="rect">
            <a:avLst/>
          </a:prstGeom>
          <a:noFill/>
        </p:spPr>
        <p:txBody>
          <a:bodyPr wrap="square" rtlCol="0">
            <a:spAutoFit/>
          </a:bodyPr>
          <a:lstStyle/>
          <a:p>
            <a:pPr algn="ctr"/>
            <a:r>
              <a:rPr lang="es-ES" sz="2000">
                <a:latin typeface="Georgia Pro" panose="02040502050405020303" pitchFamily="18" charset="0"/>
              </a:rPr>
              <a:t>Sistema de </a:t>
            </a:r>
            <a:r>
              <a:rPr lang="es-ES" sz="2000" err="1">
                <a:latin typeface="Georgia Pro" panose="02040502050405020303" pitchFamily="18" charset="0"/>
              </a:rPr>
              <a:t>EDOs</a:t>
            </a:r>
            <a:r>
              <a:rPr lang="es-ES" sz="2000">
                <a:latin typeface="Georgia Pro" panose="02040502050405020303" pitchFamily="18" charset="0"/>
              </a:rPr>
              <a:t> de 1er orden</a:t>
            </a:r>
          </a:p>
        </p:txBody>
      </p:sp>
      <p:sp>
        <p:nvSpPr>
          <p:cNvPr id="15" name="Left Brace 19">
            <a:extLst>
              <a:ext uri="{FF2B5EF4-FFF2-40B4-BE49-F238E27FC236}">
                <a16:creationId xmlns:a16="http://schemas.microsoft.com/office/drawing/2014/main" id="{55F87A19-57D4-AE02-FE14-C0081E3A1430}"/>
              </a:ext>
            </a:extLst>
          </p:cNvPr>
          <p:cNvSpPr/>
          <p:nvPr/>
        </p:nvSpPr>
        <p:spPr>
          <a:xfrm>
            <a:off x="7156991" y="2401631"/>
            <a:ext cx="335280" cy="2282129"/>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mc:AlternateContent xmlns:mc="http://schemas.openxmlformats.org/markup-compatibility/2006" xmlns:a14="http://schemas.microsoft.com/office/drawing/2010/main">
        <mc:Choice Requires="a14">
          <p:sp>
            <p:nvSpPr>
              <p:cNvPr id="9" name="TextBox 6">
                <a:extLst>
                  <a:ext uri="{FF2B5EF4-FFF2-40B4-BE49-F238E27FC236}">
                    <a16:creationId xmlns:a16="http://schemas.microsoft.com/office/drawing/2014/main" id="{9EF8312F-B8BC-8810-B416-B7710FAFAF3E}"/>
                  </a:ext>
                </a:extLst>
              </p:cNvPr>
              <p:cNvSpPr txBox="1"/>
              <p:nvPr/>
            </p:nvSpPr>
            <p:spPr>
              <a:xfrm>
                <a:off x="697017" y="2766146"/>
                <a:ext cx="4375749" cy="6793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ES" sz="2200" i="1" smtClean="0">
                              <a:latin typeface="Cambria Math" panose="02040503050406030204" pitchFamily="18" charset="0"/>
                            </a:rPr>
                          </m:ctrlPr>
                        </m:fPr>
                        <m:num>
                          <m:sSup>
                            <m:sSupPr>
                              <m:ctrlPr>
                                <a:rPr lang="es-ES" sz="2200" b="0" i="1" smtClean="0">
                                  <a:latin typeface="Cambria Math" panose="02040503050406030204" pitchFamily="18" charset="0"/>
                                </a:rPr>
                              </m:ctrlPr>
                            </m:sSupPr>
                            <m:e>
                              <m:r>
                                <a:rPr lang="es-ES" sz="2200" b="0" i="1" smtClean="0">
                                  <a:latin typeface="Cambria Math" panose="02040503050406030204" pitchFamily="18" charset="0"/>
                                </a:rPr>
                                <m:t>𝑑</m:t>
                              </m:r>
                            </m:e>
                            <m:sup>
                              <m:r>
                                <a:rPr lang="es-ES" sz="2200" b="0" i="1" smtClean="0">
                                  <a:latin typeface="Cambria Math" panose="02040503050406030204" pitchFamily="18" charset="0"/>
                                </a:rPr>
                                <m:t>2</m:t>
                              </m:r>
                            </m:sup>
                          </m:sSup>
                          <m:r>
                            <a:rPr lang="es-ES" sz="2200" b="0" i="1" smtClean="0">
                              <a:latin typeface="Cambria Math" panose="02040503050406030204" pitchFamily="18" charset="0"/>
                            </a:rPr>
                            <m:t>𝑥</m:t>
                          </m:r>
                        </m:num>
                        <m:den>
                          <m:r>
                            <a:rPr lang="es-ES" sz="2200" b="0" i="1" smtClean="0">
                              <a:latin typeface="Cambria Math" panose="02040503050406030204" pitchFamily="18" charset="0"/>
                            </a:rPr>
                            <m:t>𝑑</m:t>
                          </m:r>
                          <m:sSup>
                            <m:sSupPr>
                              <m:ctrlPr>
                                <a:rPr lang="es-ES" sz="2200" b="0" i="1" smtClean="0">
                                  <a:latin typeface="Cambria Math" panose="02040503050406030204" pitchFamily="18" charset="0"/>
                                </a:rPr>
                              </m:ctrlPr>
                            </m:sSupPr>
                            <m:e>
                              <m:r>
                                <a:rPr lang="es-ES" sz="2200" b="0" i="1" smtClean="0">
                                  <a:latin typeface="Cambria Math" panose="02040503050406030204" pitchFamily="18" charset="0"/>
                                </a:rPr>
                                <m:t>𝑡</m:t>
                              </m:r>
                            </m:e>
                            <m:sup>
                              <m:r>
                                <a:rPr lang="es-ES" sz="2200" b="0" i="1" smtClean="0">
                                  <a:latin typeface="Cambria Math" panose="02040503050406030204" pitchFamily="18" charset="0"/>
                                </a:rPr>
                                <m:t>2</m:t>
                              </m:r>
                            </m:sup>
                          </m:sSup>
                        </m:den>
                      </m:f>
                      <m:r>
                        <a:rPr lang="es-ES" sz="2200" b="0" i="1" smtClean="0">
                          <a:latin typeface="Cambria Math" panose="02040503050406030204" pitchFamily="18" charset="0"/>
                        </a:rPr>
                        <m:t>−</m:t>
                      </m:r>
                      <m:r>
                        <a:rPr lang="es-ES" sz="2200" b="0" i="1" smtClean="0">
                          <a:latin typeface="Cambria Math" panose="02040503050406030204" pitchFamily="18" charset="0"/>
                          <a:ea typeface="Cambria Math" panose="02040503050406030204" pitchFamily="18" charset="0"/>
                        </a:rPr>
                        <m:t>𝜇</m:t>
                      </m:r>
                      <m:d>
                        <m:dPr>
                          <m:ctrlPr>
                            <a:rPr lang="es-ES" sz="2200" b="0" i="1" smtClean="0">
                              <a:latin typeface="Cambria Math" panose="02040503050406030204" pitchFamily="18" charset="0"/>
                              <a:ea typeface="Cambria Math" panose="02040503050406030204" pitchFamily="18" charset="0"/>
                            </a:rPr>
                          </m:ctrlPr>
                        </m:dPr>
                        <m:e>
                          <m:r>
                            <a:rPr lang="es-ES" sz="2200" b="0" i="1" smtClean="0">
                              <a:latin typeface="Cambria Math" panose="02040503050406030204" pitchFamily="18" charset="0"/>
                              <a:ea typeface="Cambria Math" panose="02040503050406030204" pitchFamily="18" charset="0"/>
                            </a:rPr>
                            <m:t>1−</m:t>
                          </m:r>
                          <m:sSup>
                            <m:sSupPr>
                              <m:ctrlPr>
                                <a:rPr lang="es-ES" sz="2200" b="0" i="1" smtClean="0">
                                  <a:latin typeface="Cambria Math" panose="02040503050406030204" pitchFamily="18" charset="0"/>
                                  <a:ea typeface="Cambria Math" panose="02040503050406030204" pitchFamily="18" charset="0"/>
                                </a:rPr>
                              </m:ctrlPr>
                            </m:sSupPr>
                            <m:e>
                              <m:r>
                                <a:rPr lang="es-ES" sz="2200" b="0" i="1" smtClean="0">
                                  <a:latin typeface="Cambria Math" panose="02040503050406030204" pitchFamily="18" charset="0"/>
                                  <a:ea typeface="Cambria Math" panose="02040503050406030204" pitchFamily="18" charset="0"/>
                                </a:rPr>
                                <m:t>𝑥</m:t>
                              </m:r>
                            </m:e>
                            <m:sup>
                              <m:r>
                                <a:rPr lang="es-ES" sz="2200" b="0" i="1" smtClean="0">
                                  <a:latin typeface="Cambria Math" panose="02040503050406030204" pitchFamily="18" charset="0"/>
                                  <a:ea typeface="Cambria Math" panose="02040503050406030204" pitchFamily="18" charset="0"/>
                                </a:rPr>
                                <m:t>2</m:t>
                              </m:r>
                            </m:sup>
                          </m:sSup>
                        </m:e>
                      </m:d>
                      <m:f>
                        <m:fPr>
                          <m:ctrlPr>
                            <a:rPr lang="es-ES" sz="2200" b="0" i="1" smtClean="0">
                              <a:latin typeface="Cambria Math" panose="02040503050406030204" pitchFamily="18" charset="0"/>
                              <a:ea typeface="Cambria Math" panose="02040503050406030204" pitchFamily="18" charset="0"/>
                            </a:rPr>
                          </m:ctrlPr>
                        </m:fPr>
                        <m:num>
                          <m:r>
                            <a:rPr lang="es-ES" sz="2200" b="0" i="1" smtClean="0">
                              <a:latin typeface="Cambria Math" panose="02040503050406030204" pitchFamily="18" charset="0"/>
                              <a:ea typeface="Cambria Math" panose="02040503050406030204" pitchFamily="18" charset="0"/>
                            </a:rPr>
                            <m:t>𝑑𝑥</m:t>
                          </m:r>
                        </m:num>
                        <m:den>
                          <m:r>
                            <a:rPr lang="es-ES" sz="2200" b="0" i="1" smtClean="0">
                              <a:latin typeface="Cambria Math" panose="02040503050406030204" pitchFamily="18" charset="0"/>
                              <a:ea typeface="Cambria Math" panose="02040503050406030204" pitchFamily="18" charset="0"/>
                            </a:rPr>
                            <m:t>𝑑𝑡</m:t>
                          </m:r>
                        </m:den>
                      </m:f>
                      <m:r>
                        <a:rPr lang="es-ES" sz="2200" b="0" i="1" smtClean="0">
                          <a:latin typeface="Cambria Math" panose="02040503050406030204" pitchFamily="18" charset="0"/>
                          <a:ea typeface="Cambria Math" panose="02040503050406030204" pitchFamily="18" charset="0"/>
                        </a:rPr>
                        <m:t>+</m:t>
                      </m:r>
                      <m:r>
                        <a:rPr lang="es-ES" sz="2200" b="0" i="1" smtClean="0">
                          <a:latin typeface="Cambria Math" panose="02040503050406030204" pitchFamily="18" charset="0"/>
                          <a:ea typeface="Cambria Math" panose="02040503050406030204" pitchFamily="18" charset="0"/>
                        </a:rPr>
                        <m:t>𝑥</m:t>
                      </m:r>
                      <m:r>
                        <a:rPr lang="es-ES" sz="2200" b="0" i="1" smtClean="0">
                          <a:latin typeface="Cambria Math" panose="02040503050406030204" pitchFamily="18" charset="0"/>
                          <a:ea typeface="Cambria Math" panose="02040503050406030204" pitchFamily="18" charset="0"/>
                        </a:rPr>
                        <m:t>=</m:t>
                      </m:r>
                      <m:r>
                        <a:rPr lang="es-ES" sz="2200" b="1" i="1" smtClean="0">
                          <a:latin typeface="Cambria Math" panose="02040503050406030204" pitchFamily="18" charset="0"/>
                          <a:ea typeface="Cambria Math" panose="02040503050406030204" pitchFamily="18" charset="0"/>
                        </a:rPr>
                        <m:t>𝑨</m:t>
                      </m:r>
                      <m:func>
                        <m:funcPr>
                          <m:ctrlPr>
                            <a:rPr lang="es-ES" sz="2200" b="1" i="1" smtClean="0">
                              <a:latin typeface="Cambria Math" panose="02040503050406030204" pitchFamily="18" charset="0"/>
                              <a:ea typeface="Cambria Math" panose="02040503050406030204" pitchFamily="18" charset="0"/>
                            </a:rPr>
                          </m:ctrlPr>
                        </m:funcPr>
                        <m:fName>
                          <m:r>
                            <a:rPr lang="es-ES" sz="2200" b="1" i="0" smtClean="0">
                              <a:latin typeface="Cambria Math" panose="02040503050406030204" pitchFamily="18" charset="0"/>
                              <a:ea typeface="Cambria Math" panose="02040503050406030204" pitchFamily="18" charset="0"/>
                            </a:rPr>
                            <m:t>𝐜𝐨𝐬</m:t>
                          </m:r>
                        </m:fName>
                        <m:e>
                          <m:r>
                            <a:rPr lang="es-ES" sz="2200" b="1" i="1" smtClean="0">
                              <a:latin typeface="Cambria Math" panose="02040503050406030204" pitchFamily="18" charset="0"/>
                              <a:ea typeface="Cambria Math" panose="02040503050406030204" pitchFamily="18" charset="0"/>
                            </a:rPr>
                            <m:t>(</m:t>
                          </m:r>
                          <m:r>
                            <a:rPr lang="es-ES" sz="2200" b="1" i="1" smtClean="0">
                              <a:latin typeface="Cambria Math" panose="02040503050406030204" pitchFamily="18" charset="0"/>
                              <a:ea typeface="Cambria Math" panose="02040503050406030204" pitchFamily="18" charset="0"/>
                            </a:rPr>
                            <m:t>𝒕</m:t>
                          </m:r>
                          <m:r>
                            <a:rPr lang="es-ES" sz="2200" b="1" i="1" smtClean="0">
                              <a:latin typeface="Cambria Math" panose="02040503050406030204" pitchFamily="18" charset="0"/>
                              <a:ea typeface="Cambria Math" panose="02040503050406030204" pitchFamily="18" charset="0"/>
                            </a:rPr>
                            <m:t>)</m:t>
                          </m:r>
                        </m:e>
                      </m:func>
                    </m:oMath>
                  </m:oMathPara>
                </a14:m>
                <a:endParaRPr lang="es-ES" sz="2200" b="1">
                  <a:ea typeface="Cambria Math" panose="02040503050406030204" pitchFamily="18" charset="0"/>
                </a:endParaRPr>
              </a:p>
            </p:txBody>
          </p:sp>
        </mc:Choice>
        <mc:Fallback xmlns="">
          <p:sp>
            <p:nvSpPr>
              <p:cNvPr id="9" name="TextBox 6">
                <a:extLst>
                  <a:ext uri="{FF2B5EF4-FFF2-40B4-BE49-F238E27FC236}">
                    <a16:creationId xmlns:a16="http://schemas.microsoft.com/office/drawing/2014/main" id="{9EF8312F-B8BC-8810-B416-B7710FAFAF3E}"/>
                  </a:ext>
                </a:extLst>
              </p:cNvPr>
              <p:cNvSpPr txBox="1">
                <a:spLocks noRot="1" noChangeAspect="1" noMove="1" noResize="1" noEditPoints="1" noAdjustHandles="1" noChangeArrowheads="1" noChangeShapeType="1" noTextEdit="1"/>
              </p:cNvSpPr>
              <p:nvPr/>
            </p:nvSpPr>
            <p:spPr>
              <a:xfrm>
                <a:off x="697017" y="2766146"/>
                <a:ext cx="4375749" cy="679353"/>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9">
                <a:extLst>
                  <a:ext uri="{FF2B5EF4-FFF2-40B4-BE49-F238E27FC236}">
                    <a16:creationId xmlns:a16="http://schemas.microsoft.com/office/drawing/2014/main" id="{26529A76-7CE1-6EEE-806A-B562E4461972}"/>
                  </a:ext>
                </a:extLst>
              </p:cNvPr>
              <p:cNvSpPr txBox="1"/>
              <p:nvPr/>
            </p:nvSpPr>
            <p:spPr>
              <a:xfrm>
                <a:off x="803007" y="3635948"/>
                <a:ext cx="3220690" cy="6428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2200" b="0" i="1" smtClean="0">
                          <a:latin typeface="Cambria Math" panose="02040503050406030204" pitchFamily="18" charset="0"/>
                        </a:rPr>
                        <m:t>𝑥</m:t>
                      </m:r>
                      <m:d>
                        <m:dPr>
                          <m:ctrlPr>
                            <a:rPr lang="es-ES" sz="2200" b="0" i="1" smtClean="0">
                              <a:latin typeface="Cambria Math" panose="02040503050406030204" pitchFamily="18" charset="0"/>
                            </a:rPr>
                          </m:ctrlPr>
                        </m:dPr>
                        <m:e>
                          <m:r>
                            <a:rPr lang="es-ES" sz="2200" b="0" i="1" smtClean="0">
                              <a:latin typeface="Cambria Math" panose="02040503050406030204" pitchFamily="18" charset="0"/>
                            </a:rPr>
                            <m:t>0</m:t>
                          </m:r>
                        </m:e>
                      </m:d>
                      <m:r>
                        <a:rPr lang="es-ES" sz="2200" b="0" i="1" smtClean="0">
                          <a:latin typeface="Cambria Math" panose="02040503050406030204" pitchFamily="18" charset="0"/>
                        </a:rPr>
                        <m:t>=</m:t>
                      </m:r>
                      <m:sSub>
                        <m:sSubPr>
                          <m:ctrlPr>
                            <a:rPr lang="es-ES" sz="2200" b="0" i="1" smtClean="0">
                              <a:latin typeface="Cambria Math" panose="02040503050406030204" pitchFamily="18" charset="0"/>
                            </a:rPr>
                          </m:ctrlPr>
                        </m:sSubPr>
                        <m:e>
                          <m:r>
                            <a:rPr lang="es-ES" sz="2200" b="0" i="1" smtClean="0">
                              <a:latin typeface="Cambria Math" panose="02040503050406030204" pitchFamily="18" charset="0"/>
                            </a:rPr>
                            <m:t>𝑥</m:t>
                          </m:r>
                        </m:e>
                        <m:sub>
                          <m:r>
                            <a:rPr lang="es-ES" sz="2200" b="0" i="1" smtClean="0">
                              <a:latin typeface="Cambria Math" panose="02040503050406030204" pitchFamily="18" charset="0"/>
                            </a:rPr>
                            <m:t>0</m:t>
                          </m:r>
                        </m:sub>
                      </m:sSub>
                      <m:r>
                        <a:rPr lang="es-ES" sz="2200" b="0" i="1" smtClean="0">
                          <a:latin typeface="Cambria Math" panose="02040503050406030204" pitchFamily="18" charset="0"/>
                        </a:rPr>
                        <m:t>;       </m:t>
                      </m:r>
                      <m:f>
                        <m:fPr>
                          <m:ctrlPr>
                            <a:rPr lang="es-ES" sz="2200" b="0" i="1" smtClean="0">
                              <a:latin typeface="Cambria Math" panose="02040503050406030204" pitchFamily="18" charset="0"/>
                            </a:rPr>
                          </m:ctrlPr>
                        </m:fPr>
                        <m:num>
                          <m:r>
                            <a:rPr lang="es-ES" sz="2200" b="0" i="1" smtClean="0">
                              <a:latin typeface="Cambria Math" panose="02040503050406030204" pitchFamily="18" charset="0"/>
                            </a:rPr>
                            <m:t>𝑑𝑥</m:t>
                          </m:r>
                        </m:num>
                        <m:den>
                          <m:r>
                            <a:rPr lang="es-ES" sz="2200" b="0" i="1" smtClean="0">
                              <a:latin typeface="Cambria Math" panose="02040503050406030204" pitchFamily="18" charset="0"/>
                            </a:rPr>
                            <m:t>𝑑𝑡</m:t>
                          </m:r>
                        </m:den>
                      </m:f>
                      <m:d>
                        <m:dPr>
                          <m:ctrlPr>
                            <a:rPr lang="es-ES" sz="2200" b="0" i="1" smtClean="0">
                              <a:latin typeface="Cambria Math" panose="02040503050406030204" pitchFamily="18" charset="0"/>
                            </a:rPr>
                          </m:ctrlPr>
                        </m:dPr>
                        <m:e>
                          <m:r>
                            <a:rPr lang="es-ES" sz="2200" b="0" i="1" smtClean="0">
                              <a:latin typeface="Cambria Math" panose="02040503050406030204" pitchFamily="18" charset="0"/>
                            </a:rPr>
                            <m:t>0</m:t>
                          </m:r>
                        </m:e>
                      </m:d>
                      <m:r>
                        <a:rPr lang="es-ES" sz="2200" b="0" i="1" smtClean="0">
                          <a:latin typeface="Cambria Math" panose="02040503050406030204" pitchFamily="18" charset="0"/>
                        </a:rPr>
                        <m:t>=</m:t>
                      </m:r>
                      <m:sSub>
                        <m:sSubPr>
                          <m:ctrlPr>
                            <a:rPr lang="es-ES" sz="2200" b="0" i="1" smtClean="0">
                              <a:latin typeface="Cambria Math" panose="02040503050406030204" pitchFamily="18" charset="0"/>
                            </a:rPr>
                          </m:ctrlPr>
                        </m:sSubPr>
                        <m:e>
                          <m:acc>
                            <m:accPr>
                              <m:chr m:val="̇"/>
                              <m:ctrlPr>
                                <a:rPr lang="es-ES" sz="2200" b="0" i="1" smtClean="0">
                                  <a:latin typeface="Cambria Math" panose="02040503050406030204" pitchFamily="18" charset="0"/>
                                </a:rPr>
                              </m:ctrlPr>
                            </m:accPr>
                            <m:e>
                              <m:r>
                                <a:rPr lang="es-ES" sz="2200" b="0" i="1" smtClean="0">
                                  <a:latin typeface="Cambria Math" panose="02040503050406030204" pitchFamily="18" charset="0"/>
                                </a:rPr>
                                <m:t>𝑥</m:t>
                              </m:r>
                            </m:e>
                          </m:acc>
                        </m:e>
                        <m:sub>
                          <m:r>
                            <a:rPr lang="es-ES" sz="2200" b="0" i="1" smtClean="0">
                              <a:latin typeface="Cambria Math" panose="02040503050406030204" pitchFamily="18" charset="0"/>
                            </a:rPr>
                            <m:t>0</m:t>
                          </m:r>
                        </m:sub>
                      </m:sSub>
                    </m:oMath>
                  </m:oMathPara>
                </a14:m>
                <a:endParaRPr lang="es-ES" sz="2200"/>
              </a:p>
            </p:txBody>
          </p:sp>
        </mc:Choice>
        <mc:Fallback xmlns="">
          <p:sp>
            <p:nvSpPr>
              <p:cNvPr id="14" name="TextBox 9">
                <a:extLst>
                  <a:ext uri="{FF2B5EF4-FFF2-40B4-BE49-F238E27FC236}">
                    <a16:creationId xmlns:a16="http://schemas.microsoft.com/office/drawing/2014/main" id="{26529A76-7CE1-6EEE-806A-B562E4461972}"/>
                  </a:ext>
                </a:extLst>
              </p:cNvPr>
              <p:cNvSpPr txBox="1">
                <a:spLocks noRot="1" noChangeAspect="1" noMove="1" noResize="1" noEditPoints="1" noAdjustHandles="1" noChangeArrowheads="1" noChangeShapeType="1" noTextEdit="1"/>
              </p:cNvSpPr>
              <p:nvPr/>
            </p:nvSpPr>
            <p:spPr>
              <a:xfrm>
                <a:off x="803007" y="3635948"/>
                <a:ext cx="3220690" cy="642805"/>
              </a:xfrm>
              <a:prstGeom prst="rect">
                <a:avLst/>
              </a:prstGeom>
              <a:blipFill>
                <a:blip r:embed="rId8"/>
                <a:stretch>
                  <a:fillRect/>
                </a:stretch>
              </a:blipFill>
            </p:spPr>
            <p:txBody>
              <a:bodyPr/>
              <a:lstStyle/>
              <a:p>
                <a:r>
                  <a:rPr lang="en-US">
                    <a:noFill/>
                  </a:rPr>
                  <a:t> </a:t>
                </a:r>
              </a:p>
            </p:txBody>
          </p:sp>
        </mc:Fallback>
      </mc:AlternateContent>
      <p:sp>
        <p:nvSpPr>
          <p:cNvPr id="17" name="TextBox 18">
            <a:extLst>
              <a:ext uri="{FF2B5EF4-FFF2-40B4-BE49-F238E27FC236}">
                <a16:creationId xmlns:a16="http://schemas.microsoft.com/office/drawing/2014/main" id="{2E599A12-5644-9EC4-EBB9-8812A80A46FE}"/>
              </a:ext>
            </a:extLst>
          </p:cNvPr>
          <p:cNvSpPr txBox="1"/>
          <p:nvPr/>
        </p:nvSpPr>
        <p:spPr>
          <a:xfrm>
            <a:off x="1091848" y="1842839"/>
            <a:ext cx="3037840" cy="400110"/>
          </a:xfrm>
          <a:prstGeom prst="rect">
            <a:avLst/>
          </a:prstGeom>
          <a:noFill/>
        </p:spPr>
        <p:txBody>
          <a:bodyPr wrap="square" rtlCol="0">
            <a:spAutoFit/>
          </a:bodyPr>
          <a:lstStyle/>
          <a:p>
            <a:pPr algn="ctr"/>
            <a:r>
              <a:rPr lang="es-ES" sz="2000">
                <a:latin typeface="Georgia Pro" panose="02040502050405020303" pitchFamily="18" charset="0"/>
              </a:rPr>
              <a:t>EDO de 2º orden</a:t>
            </a:r>
          </a:p>
        </p:txBody>
      </p:sp>
      <p:sp>
        <p:nvSpPr>
          <p:cNvPr id="19" name="Left Brace 20">
            <a:extLst>
              <a:ext uri="{FF2B5EF4-FFF2-40B4-BE49-F238E27FC236}">
                <a16:creationId xmlns:a16="http://schemas.microsoft.com/office/drawing/2014/main" id="{4103FEE7-0C1E-9A5D-A680-45D4559BF357}"/>
              </a:ext>
            </a:extLst>
          </p:cNvPr>
          <p:cNvSpPr/>
          <p:nvPr/>
        </p:nvSpPr>
        <p:spPr>
          <a:xfrm>
            <a:off x="314767" y="2651272"/>
            <a:ext cx="335280" cy="1778478"/>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7" name="Arrow: Notched Right 21">
            <a:extLst>
              <a:ext uri="{FF2B5EF4-FFF2-40B4-BE49-F238E27FC236}">
                <a16:creationId xmlns:a16="http://schemas.microsoft.com/office/drawing/2014/main" id="{F87CA991-E6CD-128F-37EB-7DC15347C668}"/>
              </a:ext>
            </a:extLst>
          </p:cNvPr>
          <p:cNvSpPr/>
          <p:nvPr/>
        </p:nvSpPr>
        <p:spPr>
          <a:xfrm>
            <a:off x="5514428" y="3266975"/>
            <a:ext cx="1341120" cy="679353"/>
          </a:xfrm>
          <a:prstGeom prst="notchedRightArrow">
            <a:avLst>
              <a:gd name="adj1" fmla="val 47802"/>
              <a:gd name="adj2" fmla="val 45604"/>
            </a:avLst>
          </a:prstGeom>
          <a:solidFill>
            <a:srgbClr val="00B0F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CuadroTexto 2">
            <a:extLst>
              <a:ext uri="{FF2B5EF4-FFF2-40B4-BE49-F238E27FC236}">
                <a16:creationId xmlns:a16="http://schemas.microsoft.com/office/drawing/2014/main" id="{FC8E0C05-17EF-8AD5-9179-19D0E596261B}"/>
              </a:ext>
            </a:extLst>
          </p:cNvPr>
          <p:cNvSpPr txBox="1"/>
          <p:nvPr/>
        </p:nvSpPr>
        <p:spPr>
          <a:xfrm>
            <a:off x="10796787" y="6412604"/>
            <a:ext cx="13254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s-ES">
                <a:latin typeface="Georgia Pro"/>
                <a:cs typeface="Calibri"/>
              </a:rPr>
              <a:t>Página 12</a:t>
            </a:r>
          </a:p>
        </p:txBody>
      </p:sp>
    </p:spTree>
    <p:extLst>
      <p:ext uri="{BB962C8B-B14F-4D97-AF65-F5344CB8AC3E}">
        <p14:creationId xmlns:p14="http://schemas.microsoft.com/office/powerpoint/2010/main" val="3014591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5D149-565A-EF48-8CA3-768F8BED926E}"/>
            </a:ext>
          </a:extLst>
        </p:cNvPr>
        <p:cNvGrpSpPr/>
        <p:nvPr/>
      </p:nvGrpSpPr>
      <p:grpSpPr>
        <a:xfrm>
          <a:off x="0" y="0"/>
          <a:ext cx="0" cy="0"/>
          <a:chOff x="0" y="0"/>
          <a:chExt cx="0" cy="0"/>
        </a:xfrm>
      </p:grpSpPr>
      <p:sp>
        <p:nvSpPr>
          <p:cNvPr id="2" name="Rectángulo 1">
            <a:extLst>
              <a:ext uri="{FF2B5EF4-FFF2-40B4-BE49-F238E27FC236}">
                <a16:creationId xmlns:a16="http://schemas.microsoft.com/office/drawing/2014/main" id="{A356F5C2-C549-FDA1-ABCB-561E681356B2}"/>
              </a:ext>
            </a:extLst>
          </p:cNvPr>
          <p:cNvSpPr/>
          <p:nvPr/>
        </p:nvSpPr>
        <p:spPr>
          <a:xfrm>
            <a:off x="-5366" y="-2683"/>
            <a:ext cx="12213463" cy="110543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3" descr="E.T.S.I. Aeronáutica y del Espacio: Identidad Gráfica">
            <a:extLst>
              <a:ext uri="{FF2B5EF4-FFF2-40B4-BE49-F238E27FC236}">
                <a16:creationId xmlns:a16="http://schemas.microsoft.com/office/drawing/2014/main" id="{7EAD83A0-3A50-2358-B6C4-00D9B9EB26BB}"/>
              </a:ext>
            </a:extLst>
          </p:cNvPr>
          <p:cNvPicPr>
            <a:picLocks noChangeAspect="1"/>
          </p:cNvPicPr>
          <p:nvPr/>
        </p:nvPicPr>
        <p:blipFill>
          <a:blip r:embed="rId2"/>
          <a:stretch>
            <a:fillRect/>
          </a:stretch>
        </p:blipFill>
        <p:spPr>
          <a:xfrm>
            <a:off x="267723" y="131828"/>
            <a:ext cx="1813971" cy="838526"/>
          </a:xfrm>
          <a:prstGeom prst="rect">
            <a:avLst/>
          </a:prstGeom>
        </p:spPr>
      </p:pic>
      <p:pic>
        <p:nvPicPr>
          <p:cNvPr id="5" name="Imagen 4" descr="Universidad Politécnica de Madrid">
            <a:extLst>
              <a:ext uri="{FF2B5EF4-FFF2-40B4-BE49-F238E27FC236}">
                <a16:creationId xmlns:a16="http://schemas.microsoft.com/office/drawing/2014/main" id="{FA6426EF-E8FC-30FB-AC60-6E44981645ED}"/>
              </a:ext>
            </a:extLst>
          </p:cNvPr>
          <p:cNvPicPr>
            <a:picLocks noChangeAspect="1"/>
          </p:cNvPicPr>
          <p:nvPr/>
        </p:nvPicPr>
        <p:blipFill>
          <a:blip r:embed="rId3"/>
          <a:stretch>
            <a:fillRect/>
          </a:stretch>
        </p:blipFill>
        <p:spPr>
          <a:xfrm>
            <a:off x="10412893" y="1859"/>
            <a:ext cx="1476453" cy="1108713"/>
          </a:xfrm>
          <a:prstGeom prst="rect">
            <a:avLst/>
          </a:prstGeom>
        </p:spPr>
      </p:pic>
      <p:sp>
        <p:nvSpPr>
          <p:cNvPr id="6" name="CuadroTexto 5">
            <a:extLst>
              <a:ext uri="{FF2B5EF4-FFF2-40B4-BE49-F238E27FC236}">
                <a16:creationId xmlns:a16="http://schemas.microsoft.com/office/drawing/2014/main" id="{9BF84AFC-29EE-2519-CDAF-A1CC72EAA608}"/>
              </a:ext>
            </a:extLst>
          </p:cNvPr>
          <p:cNvSpPr txBox="1"/>
          <p:nvPr/>
        </p:nvSpPr>
        <p:spPr>
          <a:xfrm>
            <a:off x="2184040" y="-18781"/>
            <a:ext cx="7823915"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000" b="1">
                <a:latin typeface="Garamond"/>
                <a:cs typeface="Calibri"/>
              </a:rPr>
              <a:t>Oscilador VDP</a:t>
            </a:r>
            <a:r>
              <a:rPr lang="es-ES" sz="3200" b="1">
                <a:latin typeface="Garamond"/>
                <a:cs typeface="Calibri"/>
              </a:rPr>
              <a:t> </a:t>
            </a:r>
            <a:br>
              <a:rPr lang="es-ES" sz="3200" b="1">
                <a:latin typeface="Garamond"/>
                <a:cs typeface="Calibri"/>
              </a:rPr>
            </a:br>
            <a:r>
              <a:rPr lang="es-ES" sz="3600" b="1">
                <a:latin typeface="Garamond"/>
                <a:cs typeface="Calibri"/>
              </a:rPr>
              <a:t>Forzado Armónicamente</a:t>
            </a:r>
          </a:p>
        </p:txBody>
      </p:sp>
      <p:sp>
        <p:nvSpPr>
          <p:cNvPr id="18" name="CuadroTexto 2">
            <a:extLst>
              <a:ext uri="{FF2B5EF4-FFF2-40B4-BE49-F238E27FC236}">
                <a16:creationId xmlns:a16="http://schemas.microsoft.com/office/drawing/2014/main" id="{36F36F74-C28B-6F07-A388-9A6B2BBDB8AC}"/>
              </a:ext>
            </a:extLst>
          </p:cNvPr>
          <p:cNvSpPr txBox="1"/>
          <p:nvPr/>
        </p:nvSpPr>
        <p:spPr>
          <a:xfrm>
            <a:off x="10796787" y="6412604"/>
            <a:ext cx="13254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s-ES">
                <a:latin typeface="Georgia Pro"/>
                <a:cs typeface="Calibri"/>
              </a:rPr>
              <a:t>Página 13</a:t>
            </a:r>
          </a:p>
        </p:txBody>
      </p:sp>
      <p:pic>
        <p:nvPicPr>
          <p:cNvPr id="10" name="Imagen 9">
            <a:extLst>
              <a:ext uri="{FF2B5EF4-FFF2-40B4-BE49-F238E27FC236}">
                <a16:creationId xmlns:a16="http://schemas.microsoft.com/office/drawing/2014/main" id="{A306108C-97EA-1F70-2517-E0F64849E3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2636" y="1719618"/>
            <a:ext cx="4789364" cy="4789364"/>
          </a:xfrm>
          <a:prstGeom prst="rect">
            <a:avLst/>
          </a:prstGeom>
        </p:spPr>
      </p:pic>
      <p:sp>
        <p:nvSpPr>
          <p:cNvPr id="11" name="CuadroTexto 10">
            <a:extLst>
              <a:ext uri="{FF2B5EF4-FFF2-40B4-BE49-F238E27FC236}">
                <a16:creationId xmlns:a16="http://schemas.microsoft.com/office/drawing/2014/main" id="{69AD58D2-3CB4-B0C0-B65B-97FA9AF85C35}"/>
              </a:ext>
            </a:extLst>
          </p:cNvPr>
          <p:cNvSpPr txBox="1"/>
          <p:nvPr/>
        </p:nvSpPr>
        <p:spPr>
          <a:xfrm>
            <a:off x="1475387" y="1500103"/>
            <a:ext cx="1184940" cy="369332"/>
          </a:xfrm>
          <a:prstGeom prst="rect">
            <a:avLst/>
          </a:prstGeom>
          <a:noFill/>
        </p:spPr>
        <p:txBody>
          <a:bodyPr wrap="none" rtlCol="0">
            <a:spAutoFit/>
          </a:bodyPr>
          <a:lstStyle/>
          <a:p>
            <a:r>
              <a:rPr lang="es-ES" b="1"/>
              <a:t>CI = (0 , 0) </a:t>
            </a:r>
          </a:p>
        </p:txBody>
      </p:sp>
      <mc:AlternateContent xmlns:mc="http://schemas.openxmlformats.org/markup-compatibility/2006" xmlns:a14="http://schemas.microsoft.com/office/drawing/2010/main">
        <mc:Choice Requires="a14">
          <p:sp>
            <p:nvSpPr>
              <p:cNvPr id="16" name="CuadroTexto 15">
                <a:extLst>
                  <a:ext uri="{FF2B5EF4-FFF2-40B4-BE49-F238E27FC236}">
                    <a16:creationId xmlns:a16="http://schemas.microsoft.com/office/drawing/2014/main" id="{8B968D3F-7980-423C-BC8A-356B2D143740}"/>
                  </a:ext>
                </a:extLst>
              </p:cNvPr>
              <p:cNvSpPr txBox="1"/>
              <p:nvPr/>
            </p:nvSpPr>
            <p:spPr>
              <a:xfrm>
                <a:off x="2974654" y="1500103"/>
                <a:ext cx="965329" cy="369332"/>
              </a:xfrm>
              <a:prstGeom prst="rect">
                <a:avLst/>
              </a:prstGeom>
              <a:noFill/>
            </p:spPr>
            <p:txBody>
              <a:bodyPr wrap="none" rtlCol="0">
                <a:spAutoFit/>
              </a:bodyPr>
              <a:lstStyle/>
              <a:p>
                <a14:m>
                  <m:oMath xmlns:m="http://schemas.openxmlformats.org/officeDocument/2006/math">
                    <m:r>
                      <a:rPr lang="es-ES" sz="1800" b="1" i="1" smtClean="0">
                        <a:latin typeface="Cambria Math" panose="02040503050406030204" pitchFamily="18" charset="0"/>
                      </a:rPr>
                      <m:t>𝝁</m:t>
                    </m:r>
                  </m:oMath>
                </a14:m>
                <a:r>
                  <a:rPr lang="es-ES" b="1"/>
                  <a:t> = 8.53</a:t>
                </a:r>
              </a:p>
            </p:txBody>
          </p:sp>
        </mc:Choice>
        <mc:Fallback xmlns="">
          <p:sp>
            <p:nvSpPr>
              <p:cNvPr id="16" name="CuadroTexto 15">
                <a:extLst>
                  <a:ext uri="{FF2B5EF4-FFF2-40B4-BE49-F238E27FC236}">
                    <a16:creationId xmlns:a16="http://schemas.microsoft.com/office/drawing/2014/main" id="{8B968D3F-7980-423C-BC8A-356B2D143740}"/>
                  </a:ext>
                </a:extLst>
              </p:cNvPr>
              <p:cNvSpPr txBox="1">
                <a:spLocks noRot="1" noChangeAspect="1" noMove="1" noResize="1" noEditPoints="1" noAdjustHandles="1" noChangeArrowheads="1" noChangeShapeType="1" noTextEdit="1"/>
              </p:cNvSpPr>
              <p:nvPr/>
            </p:nvSpPr>
            <p:spPr>
              <a:xfrm>
                <a:off x="2974654" y="1500103"/>
                <a:ext cx="965329" cy="369332"/>
              </a:xfrm>
              <a:prstGeom prst="rect">
                <a:avLst/>
              </a:prstGeom>
              <a:blipFill>
                <a:blip r:embed="rId5"/>
                <a:stretch>
                  <a:fillRect t="-8197" r="-4430" b="-24590"/>
                </a:stretch>
              </a:blipFill>
            </p:spPr>
            <p:txBody>
              <a:bodyPr/>
              <a:lstStyle/>
              <a:p>
                <a:r>
                  <a:rPr lang="en-US">
                    <a:noFill/>
                  </a:rPr>
                  <a:t> </a:t>
                </a:r>
              </a:p>
            </p:txBody>
          </p:sp>
        </mc:Fallback>
      </mc:AlternateContent>
      <p:sp>
        <p:nvSpPr>
          <p:cNvPr id="19" name="CuadroTexto 18">
            <a:extLst>
              <a:ext uri="{FF2B5EF4-FFF2-40B4-BE49-F238E27FC236}">
                <a16:creationId xmlns:a16="http://schemas.microsoft.com/office/drawing/2014/main" id="{C9FEE9B2-FA93-8F4D-50F6-ADDA7D70CD82}"/>
              </a:ext>
            </a:extLst>
          </p:cNvPr>
          <p:cNvSpPr txBox="1"/>
          <p:nvPr/>
        </p:nvSpPr>
        <p:spPr>
          <a:xfrm>
            <a:off x="4206925" y="1500103"/>
            <a:ext cx="840295" cy="369332"/>
          </a:xfrm>
          <a:prstGeom prst="rect">
            <a:avLst/>
          </a:prstGeom>
          <a:noFill/>
        </p:spPr>
        <p:txBody>
          <a:bodyPr wrap="none" rtlCol="0">
            <a:spAutoFit/>
          </a:bodyPr>
          <a:lstStyle/>
          <a:p>
            <a:r>
              <a:rPr lang="es-ES" b="1"/>
              <a:t>A = 1.2</a:t>
            </a:r>
          </a:p>
        </p:txBody>
      </p:sp>
      <p:pic>
        <p:nvPicPr>
          <p:cNvPr id="21" name="Imagen 20">
            <a:extLst>
              <a:ext uri="{FF2B5EF4-FFF2-40B4-BE49-F238E27FC236}">
                <a16:creationId xmlns:a16="http://schemas.microsoft.com/office/drawing/2014/main" id="{928B9C8C-4C36-49AD-D8E7-37F8284C6F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0000" y="1719618"/>
            <a:ext cx="4789364" cy="4789364"/>
          </a:xfrm>
          <a:prstGeom prst="rect">
            <a:avLst/>
          </a:prstGeom>
        </p:spPr>
      </p:pic>
      <p:sp>
        <p:nvSpPr>
          <p:cNvPr id="22" name="CuadroTexto 21">
            <a:extLst>
              <a:ext uri="{FF2B5EF4-FFF2-40B4-BE49-F238E27FC236}">
                <a16:creationId xmlns:a16="http://schemas.microsoft.com/office/drawing/2014/main" id="{EE4CD0E4-CF8C-B872-4012-09C9B6F0BF3D}"/>
              </a:ext>
            </a:extLst>
          </p:cNvPr>
          <p:cNvSpPr txBox="1"/>
          <p:nvPr/>
        </p:nvSpPr>
        <p:spPr>
          <a:xfrm>
            <a:off x="6841060" y="1500103"/>
            <a:ext cx="1540806" cy="369332"/>
          </a:xfrm>
          <a:prstGeom prst="rect">
            <a:avLst/>
          </a:prstGeom>
          <a:noFill/>
        </p:spPr>
        <p:txBody>
          <a:bodyPr wrap="none" rtlCol="0">
            <a:spAutoFit/>
          </a:bodyPr>
          <a:lstStyle/>
          <a:p>
            <a:r>
              <a:rPr lang="es-ES" b="1"/>
              <a:t>CI = (0.1 , 0.1) </a:t>
            </a:r>
          </a:p>
        </p:txBody>
      </p:sp>
      <mc:AlternateContent xmlns:mc="http://schemas.openxmlformats.org/markup-compatibility/2006" xmlns:a14="http://schemas.microsoft.com/office/drawing/2010/main">
        <mc:Choice Requires="a14">
          <p:sp>
            <p:nvSpPr>
              <p:cNvPr id="23" name="CuadroTexto 22">
                <a:extLst>
                  <a:ext uri="{FF2B5EF4-FFF2-40B4-BE49-F238E27FC236}">
                    <a16:creationId xmlns:a16="http://schemas.microsoft.com/office/drawing/2014/main" id="{12D28673-8F85-B655-6CC2-A5ACAE68076F}"/>
                  </a:ext>
                </a:extLst>
              </p:cNvPr>
              <p:cNvSpPr txBox="1"/>
              <p:nvPr/>
            </p:nvSpPr>
            <p:spPr>
              <a:xfrm>
                <a:off x="8448711" y="1500103"/>
                <a:ext cx="965329" cy="369332"/>
              </a:xfrm>
              <a:prstGeom prst="rect">
                <a:avLst/>
              </a:prstGeom>
              <a:noFill/>
            </p:spPr>
            <p:txBody>
              <a:bodyPr wrap="none" rtlCol="0">
                <a:spAutoFit/>
              </a:bodyPr>
              <a:lstStyle/>
              <a:p>
                <a14:m>
                  <m:oMath xmlns:m="http://schemas.openxmlformats.org/officeDocument/2006/math">
                    <m:r>
                      <a:rPr lang="es-ES" sz="1800" b="1" i="1" smtClean="0">
                        <a:latin typeface="Cambria Math" panose="02040503050406030204" pitchFamily="18" charset="0"/>
                      </a:rPr>
                      <m:t>𝝁</m:t>
                    </m:r>
                  </m:oMath>
                </a14:m>
                <a:r>
                  <a:rPr lang="es-ES" b="1"/>
                  <a:t> = 8.53</a:t>
                </a:r>
              </a:p>
            </p:txBody>
          </p:sp>
        </mc:Choice>
        <mc:Fallback xmlns="">
          <p:sp>
            <p:nvSpPr>
              <p:cNvPr id="23" name="CuadroTexto 22">
                <a:extLst>
                  <a:ext uri="{FF2B5EF4-FFF2-40B4-BE49-F238E27FC236}">
                    <a16:creationId xmlns:a16="http://schemas.microsoft.com/office/drawing/2014/main" id="{12D28673-8F85-B655-6CC2-A5ACAE68076F}"/>
                  </a:ext>
                </a:extLst>
              </p:cNvPr>
              <p:cNvSpPr txBox="1">
                <a:spLocks noRot="1" noChangeAspect="1" noMove="1" noResize="1" noEditPoints="1" noAdjustHandles="1" noChangeArrowheads="1" noChangeShapeType="1" noTextEdit="1"/>
              </p:cNvSpPr>
              <p:nvPr/>
            </p:nvSpPr>
            <p:spPr>
              <a:xfrm>
                <a:off x="8448711" y="1500103"/>
                <a:ext cx="965329" cy="369332"/>
              </a:xfrm>
              <a:prstGeom prst="rect">
                <a:avLst/>
              </a:prstGeom>
              <a:blipFill>
                <a:blip r:embed="rId5"/>
                <a:stretch>
                  <a:fillRect t="-8197" r="-4430" b="-24590"/>
                </a:stretch>
              </a:blipFill>
            </p:spPr>
            <p:txBody>
              <a:bodyPr/>
              <a:lstStyle/>
              <a:p>
                <a:r>
                  <a:rPr lang="en-US">
                    <a:noFill/>
                  </a:rPr>
                  <a:t> </a:t>
                </a:r>
              </a:p>
            </p:txBody>
          </p:sp>
        </mc:Fallback>
      </mc:AlternateContent>
      <p:sp>
        <p:nvSpPr>
          <p:cNvPr id="24" name="CuadroTexto 23">
            <a:extLst>
              <a:ext uri="{FF2B5EF4-FFF2-40B4-BE49-F238E27FC236}">
                <a16:creationId xmlns:a16="http://schemas.microsoft.com/office/drawing/2014/main" id="{D7518C0C-685D-D402-A1A3-A2C7B41E2F81}"/>
              </a:ext>
            </a:extLst>
          </p:cNvPr>
          <p:cNvSpPr txBox="1"/>
          <p:nvPr/>
        </p:nvSpPr>
        <p:spPr>
          <a:xfrm>
            <a:off x="9572598" y="1500103"/>
            <a:ext cx="840295" cy="369332"/>
          </a:xfrm>
          <a:prstGeom prst="rect">
            <a:avLst/>
          </a:prstGeom>
          <a:noFill/>
        </p:spPr>
        <p:txBody>
          <a:bodyPr wrap="none" rtlCol="0">
            <a:spAutoFit/>
          </a:bodyPr>
          <a:lstStyle/>
          <a:p>
            <a:r>
              <a:rPr lang="es-ES" b="1"/>
              <a:t>A = 1.2</a:t>
            </a:r>
          </a:p>
        </p:txBody>
      </p:sp>
    </p:spTree>
    <p:extLst>
      <p:ext uri="{BB962C8B-B14F-4D97-AF65-F5344CB8AC3E}">
        <p14:creationId xmlns:p14="http://schemas.microsoft.com/office/powerpoint/2010/main" val="3653845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64282-0E39-33E0-F156-83ECC24D6244}"/>
              </a:ext>
            </a:extLst>
          </p:cNvPr>
          <p:cNvSpPr>
            <a:spLocks noGrp="1"/>
          </p:cNvSpPr>
          <p:nvPr>
            <p:ph type="title"/>
          </p:nvPr>
        </p:nvSpPr>
        <p:spPr>
          <a:xfrm>
            <a:off x="838200" y="1915318"/>
            <a:ext cx="10515600" cy="2834482"/>
          </a:xfrm>
        </p:spPr>
        <p:txBody>
          <a:bodyPr>
            <a:normAutofit/>
          </a:bodyPr>
          <a:lstStyle/>
          <a:p>
            <a:pPr algn="ctr"/>
            <a:r>
              <a:rPr lang="es-ES" sz="5400" b="1">
                <a:latin typeface="Garamond" panose="02020404030301010803" pitchFamily="18" charset="0"/>
              </a:rPr>
              <a:t>Proceso estocástico.</a:t>
            </a:r>
            <a:br>
              <a:rPr lang="es-ES" sz="5400" b="1">
                <a:latin typeface="Garamond" panose="02020404030301010803" pitchFamily="18" charset="0"/>
              </a:rPr>
            </a:br>
            <a:r>
              <a:rPr lang="es-ES" sz="5400" b="1">
                <a:latin typeface="Garamond" panose="02020404030301010803" pitchFamily="18" charset="0"/>
              </a:rPr>
              <a:t>Ecuación diferencial estocástica</a:t>
            </a:r>
          </a:p>
        </p:txBody>
      </p:sp>
      <p:pic>
        <p:nvPicPr>
          <p:cNvPr id="3" name="Imagen 4" descr="E.T.S.I. Aeronáutica y del Espacio: Identidad Gráfica">
            <a:extLst>
              <a:ext uri="{FF2B5EF4-FFF2-40B4-BE49-F238E27FC236}">
                <a16:creationId xmlns:a16="http://schemas.microsoft.com/office/drawing/2014/main" id="{DBC422E3-EBF3-D9D6-5FFC-CBA897EDE62F}"/>
              </a:ext>
            </a:extLst>
          </p:cNvPr>
          <p:cNvPicPr>
            <a:picLocks noChangeAspect="1"/>
          </p:cNvPicPr>
          <p:nvPr/>
        </p:nvPicPr>
        <p:blipFill>
          <a:blip r:embed="rId2"/>
          <a:stretch>
            <a:fillRect/>
          </a:stretch>
        </p:blipFill>
        <p:spPr>
          <a:xfrm>
            <a:off x="267723" y="131828"/>
            <a:ext cx="1813971" cy="838526"/>
          </a:xfrm>
          <a:prstGeom prst="rect">
            <a:avLst/>
          </a:prstGeom>
        </p:spPr>
      </p:pic>
      <p:pic>
        <p:nvPicPr>
          <p:cNvPr id="4" name="Imagen 4" descr="Universidad Politécnica de Madrid">
            <a:extLst>
              <a:ext uri="{FF2B5EF4-FFF2-40B4-BE49-F238E27FC236}">
                <a16:creationId xmlns:a16="http://schemas.microsoft.com/office/drawing/2014/main" id="{E6EF155B-F447-2D9D-8248-47E2E7076870}"/>
              </a:ext>
            </a:extLst>
          </p:cNvPr>
          <p:cNvPicPr>
            <a:picLocks noChangeAspect="1"/>
          </p:cNvPicPr>
          <p:nvPr/>
        </p:nvPicPr>
        <p:blipFill>
          <a:blip r:embed="rId3"/>
          <a:stretch>
            <a:fillRect/>
          </a:stretch>
        </p:blipFill>
        <p:spPr>
          <a:xfrm>
            <a:off x="10412893" y="1859"/>
            <a:ext cx="1476453" cy="1108713"/>
          </a:xfrm>
          <a:prstGeom prst="rect">
            <a:avLst/>
          </a:prstGeom>
        </p:spPr>
      </p:pic>
      <p:sp>
        <p:nvSpPr>
          <p:cNvPr id="5" name="CuadroTexto 2">
            <a:extLst>
              <a:ext uri="{FF2B5EF4-FFF2-40B4-BE49-F238E27FC236}">
                <a16:creationId xmlns:a16="http://schemas.microsoft.com/office/drawing/2014/main" id="{0118DDAD-467E-CA2E-45C1-D90799050646}"/>
              </a:ext>
            </a:extLst>
          </p:cNvPr>
          <p:cNvSpPr txBox="1"/>
          <p:nvPr/>
        </p:nvSpPr>
        <p:spPr>
          <a:xfrm>
            <a:off x="10796787" y="6412604"/>
            <a:ext cx="13254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s-ES">
                <a:latin typeface="Georgia Pro"/>
                <a:cs typeface="Calibri"/>
              </a:rPr>
              <a:t>Página 14</a:t>
            </a:r>
          </a:p>
        </p:txBody>
      </p:sp>
    </p:spTree>
    <p:extLst>
      <p:ext uri="{BB962C8B-B14F-4D97-AF65-F5344CB8AC3E}">
        <p14:creationId xmlns:p14="http://schemas.microsoft.com/office/powerpoint/2010/main" val="1342154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EAFE1-8CC5-D6E7-CD6F-668B5F28A2CC}"/>
            </a:ext>
          </a:extLst>
        </p:cNvPr>
        <p:cNvGrpSpPr/>
        <p:nvPr/>
      </p:nvGrpSpPr>
      <p:grpSpPr>
        <a:xfrm>
          <a:off x="0" y="0"/>
          <a:ext cx="0" cy="0"/>
          <a:chOff x="0" y="0"/>
          <a:chExt cx="0" cy="0"/>
        </a:xfrm>
      </p:grpSpPr>
      <p:sp>
        <p:nvSpPr>
          <p:cNvPr id="2" name="Rectángulo 1">
            <a:extLst>
              <a:ext uri="{FF2B5EF4-FFF2-40B4-BE49-F238E27FC236}">
                <a16:creationId xmlns:a16="http://schemas.microsoft.com/office/drawing/2014/main" id="{84FE9671-B459-41FE-2339-CE73CC076359}"/>
              </a:ext>
            </a:extLst>
          </p:cNvPr>
          <p:cNvSpPr/>
          <p:nvPr/>
        </p:nvSpPr>
        <p:spPr>
          <a:xfrm>
            <a:off x="-5366" y="-2683"/>
            <a:ext cx="12213463" cy="110543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3" descr="E.T.S.I. Aeronáutica y del Espacio: Identidad Gráfica">
            <a:extLst>
              <a:ext uri="{FF2B5EF4-FFF2-40B4-BE49-F238E27FC236}">
                <a16:creationId xmlns:a16="http://schemas.microsoft.com/office/drawing/2014/main" id="{5D7B5856-FC14-3395-D5A5-E6FAA9103856}"/>
              </a:ext>
            </a:extLst>
          </p:cNvPr>
          <p:cNvPicPr>
            <a:picLocks noChangeAspect="1"/>
          </p:cNvPicPr>
          <p:nvPr/>
        </p:nvPicPr>
        <p:blipFill>
          <a:blip r:embed="rId3"/>
          <a:stretch>
            <a:fillRect/>
          </a:stretch>
        </p:blipFill>
        <p:spPr>
          <a:xfrm>
            <a:off x="267723" y="131828"/>
            <a:ext cx="1813971" cy="838526"/>
          </a:xfrm>
          <a:prstGeom prst="rect">
            <a:avLst/>
          </a:prstGeom>
        </p:spPr>
      </p:pic>
      <p:pic>
        <p:nvPicPr>
          <p:cNvPr id="5" name="Imagen 4" descr="Universidad Politécnica de Madrid">
            <a:extLst>
              <a:ext uri="{FF2B5EF4-FFF2-40B4-BE49-F238E27FC236}">
                <a16:creationId xmlns:a16="http://schemas.microsoft.com/office/drawing/2014/main" id="{D0F4FC0B-FEAC-76B3-2CF0-59506A7BBB21}"/>
              </a:ext>
            </a:extLst>
          </p:cNvPr>
          <p:cNvPicPr>
            <a:picLocks noChangeAspect="1"/>
          </p:cNvPicPr>
          <p:nvPr/>
        </p:nvPicPr>
        <p:blipFill>
          <a:blip r:embed="rId4"/>
          <a:stretch>
            <a:fillRect/>
          </a:stretch>
        </p:blipFill>
        <p:spPr>
          <a:xfrm>
            <a:off x="10412893" y="1859"/>
            <a:ext cx="1476453" cy="1108713"/>
          </a:xfrm>
          <a:prstGeom prst="rect">
            <a:avLst/>
          </a:prstGeom>
        </p:spPr>
      </p:pic>
      <p:sp>
        <p:nvSpPr>
          <p:cNvPr id="6" name="CuadroTexto 5">
            <a:extLst>
              <a:ext uri="{FF2B5EF4-FFF2-40B4-BE49-F238E27FC236}">
                <a16:creationId xmlns:a16="http://schemas.microsoft.com/office/drawing/2014/main" id="{08A48D40-96C1-E23F-D7F1-FEA900785F57}"/>
              </a:ext>
            </a:extLst>
          </p:cNvPr>
          <p:cNvSpPr txBox="1"/>
          <p:nvPr/>
        </p:nvSpPr>
        <p:spPr>
          <a:xfrm>
            <a:off x="2184040" y="228064"/>
            <a:ext cx="782391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4000" b="1">
                <a:latin typeface="Garamond"/>
                <a:cs typeface="Calibri"/>
              </a:rPr>
              <a:t>Proceso Estocástico</a:t>
            </a:r>
          </a:p>
        </p:txBody>
      </p:sp>
      <p:sp>
        <p:nvSpPr>
          <p:cNvPr id="8" name="CuadroTexto 7">
            <a:extLst>
              <a:ext uri="{FF2B5EF4-FFF2-40B4-BE49-F238E27FC236}">
                <a16:creationId xmlns:a16="http://schemas.microsoft.com/office/drawing/2014/main" id="{21258B3A-2E52-C221-E8C0-4D44B31A392A}"/>
              </a:ext>
            </a:extLst>
          </p:cNvPr>
          <p:cNvSpPr txBox="1"/>
          <p:nvPr/>
        </p:nvSpPr>
        <p:spPr>
          <a:xfrm>
            <a:off x="549085" y="1509280"/>
            <a:ext cx="11093824" cy="4493538"/>
          </a:xfrm>
          <a:prstGeom prst="rect">
            <a:avLst/>
          </a:prstGeom>
          <a:noFill/>
        </p:spPr>
        <p:txBody>
          <a:bodyPr wrap="square">
            <a:spAutoFit/>
          </a:bodyPr>
          <a:lstStyle/>
          <a:p>
            <a:r>
              <a:rPr lang="es-ES" sz="2200">
                <a:latin typeface="Georgia" panose="02040502050405020303" pitchFamily="18" charset="0"/>
                <a:ea typeface="Cambria Math" panose="02040503050406030204" pitchFamily="18" charset="0"/>
              </a:rPr>
              <a:t>C</a:t>
            </a:r>
            <a:r>
              <a:rPr lang="es-ES" sz="2200" b="0" i="0">
                <a:effectLst/>
                <a:latin typeface="Georgia" panose="02040502050405020303" pitchFamily="18" charset="0"/>
                <a:ea typeface="Cambria Math" panose="02040503050406030204" pitchFamily="18" charset="0"/>
              </a:rPr>
              <a:t>onjunto de eventos que se desarrollan en el tiempo de manera </a:t>
            </a:r>
            <a:r>
              <a:rPr lang="es-ES" sz="2200" b="1" i="0">
                <a:effectLst/>
                <a:latin typeface="Georgia" panose="02040502050405020303" pitchFamily="18" charset="0"/>
                <a:ea typeface="Cambria Math" panose="02040503050406030204" pitchFamily="18" charset="0"/>
              </a:rPr>
              <a:t>aleatoria</a:t>
            </a:r>
            <a:endParaRPr lang="es-ES" sz="2200" b="0" i="0">
              <a:effectLst/>
              <a:latin typeface="Georgia" panose="02040502050405020303" pitchFamily="18" charset="0"/>
              <a:ea typeface="Cambria Math" panose="02040503050406030204" pitchFamily="18" charset="0"/>
            </a:endParaRPr>
          </a:p>
          <a:p>
            <a:endParaRPr lang="es-ES" sz="2200">
              <a:latin typeface="Georgia" panose="02040502050405020303" pitchFamily="18" charset="0"/>
              <a:ea typeface="Cambria Math" panose="02040503050406030204" pitchFamily="18" charset="0"/>
            </a:endParaRPr>
          </a:p>
          <a:p>
            <a:r>
              <a:rPr lang="es-ES" sz="2200" b="1" i="0">
                <a:effectLst/>
                <a:latin typeface="Georgia" panose="02040502050405020303" pitchFamily="18" charset="0"/>
                <a:ea typeface="Cambria Math" panose="02040503050406030204" pitchFamily="18" charset="0"/>
              </a:rPr>
              <a:t>Objetivo</a:t>
            </a:r>
            <a:r>
              <a:rPr lang="es-ES" sz="2200" b="0" i="0">
                <a:effectLst/>
                <a:latin typeface="Georgia" panose="02040502050405020303" pitchFamily="18" charset="0"/>
                <a:ea typeface="Cambria Math" panose="02040503050406030204" pitchFamily="18" charset="0"/>
              </a:rPr>
              <a:t>: predecir el comportamiento de </a:t>
            </a:r>
            <a:r>
              <a:rPr lang="es-ES" sz="2200" b="1" i="0">
                <a:effectLst/>
                <a:latin typeface="Georgia" panose="02040502050405020303" pitchFamily="18" charset="0"/>
                <a:ea typeface="Cambria Math" panose="02040503050406030204" pitchFamily="18" charset="0"/>
              </a:rPr>
              <a:t>sistemas</a:t>
            </a:r>
            <a:r>
              <a:rPr lang="es-ES" sz="2200" b="0" i="0">
                <a:effectLst/>
                <a:latin typeface="Georgia" panose="02040502050405020303" pitchFamily="18" charset="0"/>
                <a:ea typeface="Cambria Math" panose="02040503050406030204" pitchFamily="18" charset="0"/>
              </a:rPr>
              <a:t> que no son completamente predecibles debido a la </a:t>
            </a:r>
            <a:r>
              <a:rPr lang="es-ES" sz="2200" b="1" i="0">
                <a:effectLst/>
                <a:latin typeface="Georgia" panose="02040502050405020303" pitchFamily="18" charset="0"/>
                <a:ea typeface="Cambria Math" panose="02040503050406030204" pitchFamily="18" charset="0"/>
              </a:rPr>
              <a:t>existencia</a:t>
            </a:r>
            <a:r>
              <a:rPr lang="es-ES" sz="2200" b="0" i="0">
                <a:effectLst/>
                <a:latin typeface="Georgia" panose="02040502050405020303" pitchFamily="18" charset="0"/>
                <a:ea typeface="Cambria Math" panose="02040503050406030204" pitchFamily="18" charset="0"/>
              </a:rPr>
              <a:t> de cierta </a:t>
            </a:r>
            <a:r>
              <a:rPr lang="es-ES" sz="2200" b="1" i="0">
                <a:effectLst/>
                <a:latin typeface="Georgia" panose="02040502050405020303" pitchFamily="18" charset="0"/>
                <a:ea typeface="Cambria Math" panose="02040503050406030204" pitchFamily="18" charset="0"/>
              </a:rPr>
              <a:t>incertidumbre</a:t>
            </a:r>
            <a:r>
              <a:rPr lang="es-ES" sz="2200" b="0" i="0">
                <a:effectLst/>
                <a:latin typeface="Georgia" panose="02040502050405020303" pitchFamily="18" charset="0"/>
                <a:ea typeface="Cambria Math" panose="02040503050406030204" pitchFamily="18" charset="0"/>
              </a:rPr>
              <a:t> o variabilidad</a:t>
            </a:r>
          </a:p>
          <a:p>
            <a:endParaRPr lang="es-ES" sz="2200">
              <a:latin typeface="Georgia" panose="02040502050405020303" pitchFamily="18" charset="0"/>
              <a:ea typeface="Cambria Math" panose="02040503050406030204" pitchFamily="18" charset="0"/>
            </a:endParaRPr>
          </a:p>
          <a:p>
            <a:endParaRPr lang="es-ES" sz="2200">
              <a:latin typeface="Georgia" panose="02040502050405020303" pitchFamily="18" charset="0"/>
              <a:ea typeface="Cambria Math" panose="02040503050406030204" pitchFamily="18" charset="0"/>
            </a:endParaRPr>
          </a:p>
          <a:p>
            <a:r>
              <a:rPr lang="es-ES" sz="2200" b="1" i="0">
                <a:effectLst/>
                <a:latin typeface="Georgia" panose="02040502050405020303" pitchFamily="18" charset="0"/>
                <a:ea typeface="Cambria Math" panose="02040503050406030204" pitchFamily="18" charset="0"/>
              </a:rPr>
              <a:t>Aplicaciones</a:t>
            </a:r>
            <a:r>
              <a:rPr lang="es-ES" sz="2200" b="0" i="0">
                <a:effectLst/>
                <a:latin typeface="Georgia" panose="02040502050405020303" pitchFamily="18" charset="0"/>
                <a:ea typeface="Cambria Math" panose="02040503050406030204" pitchFamily="18" charset="0"/>
              </a:rPr>
              <a:t>: </a:t>
            </a:r>
          </a:p>
          <a:p>
            <a:r>
              <a:rPr lang="es-ES" sz="2200">
                <a:latin typeface="Georgia" panose="02040502050405020303" pitchFamily="18" charset="0"/>
                <a:ea typeface="Cambria Math" panose="02040503050406030204" pitchFamily="18" charset="0"/>
              </a:rPr>
              <a:t>- Movimiento de moléculas en un gas</a:t>
            </a:r>
          </a:p>
          <a:p>
            <a:r>
              <a:rPr lang="es-ES" sz="2200" b="0" i="0">
                <a:effectLst/>
                <a:latin typeface="Georgia" panose="02040502050405020303" pitchFamily="18" charset="0"/>
                <a:ea typeface="Cambria Math" panose="02040503050406030204" pitchFamily="18" charset="0"/>
              </a:rPr>
              <a:t>- Caída de lluvia</a:t>
            </a:r>
          </a:p>
          <a:p>
            <a:r>
              <a:rPr lang="es-ES" sz="2200">
                <a:latin typeface="Georgia" panose="02040502050405020303" pitchFamily="18" charset="0"/>
                <a:ea typeface="Cambria Math" panose="02040503050406030204" pitchFamily="18" charset="0"/>
              </a:rPr>
              <a:t>- Ruido cuántico en circuitos electrónicos</a:t>
            </a:r>
          </a:p>
          <a:p>
            <a:r>
              <a:rPr lang="es-ES" sz="2200">
                <a:latin typeface="Georgia" panose="02040502050405020303" pitchFamily="18" charset="0"/>
                <a:ea typeface="Cambria Math" panose="02040503050406030204" pitchFamily="18" charset="0"/>
              </a:rPr>
              <a:t>- </a:t>
            </a:r>
            <a:r>
              <a:rPr lang="es-ES" sz="2200" i="0">
                <a:effectLst/>
                <a:latin typeface="Georgia" panose="02040502050405020303" pitchFamily="18" charset="0"/>
                <a:ea typeface="Cambria Math" panose="02040503050406030204" pitchFamily="18" charset="0"/>
              </a:rPr>
              <a:t>Simulaciones de </a:t>
            </a:r>
            <a:r>
              <a:rPr lang="es-ES" sz="2200">
                <a:latin typeface="Georgia" panose="02040502050405020303" pitchFamily="18" charset="0"/>
                <a:ea typeface="Cambria Math" panose="02040503050406030204" pitchFamily="18" charset="0"/>
              </a:rPr>
              <a:t>e</a:t>
            </a:r>
            <a:r>
              <a:rPr lang="es-ES" sz="2200" i="0">
                <a:effectLst/>
                <a:latin typeface="Georgia" panose="02040502050405020303" pitchFamily="18" charset="0"/>
                <a:ea typeface="Cambria Math" panose="02040503050406030204" pitchFamily="18" charset="0"/>
              </a:rPr>
              <a:t>volución de especies</a:t>
            </a:r>
            <a:endParaRPr lang="es-ES" sz="2200">
              <a:latin typeface="Georgia" panose="02040502050405020303" pitchFamily="18" charset="0"/>
              <a:ea typeface="Cambria Math" panose="02040503050406030204" pitchFamily="18" charset="0"/>
            </a:endParaRPr>
          </a:p>
          <a:p>
            <a:endParaRPr lang="es-ES" sz="2200" b="0" i="0">
              <a:effectLst/>
              <a:latin typeface="Cambria Math" panose="02040503050406030204" pitchFamily="18" charset="0"/>
              <a:ea typeface="Cambria Math" panose="02040503050406030204" pitchFamily="18" charset="0"/>
            </a:endParaRPr>
          </a:p>
          <a:p>
            <a:endParaRPr lang="es-ES" sz="2200">
              <a:latin typeface="Cambria Math" panose="02040503050406030204" pitchFamily="18" charset="0"/>
              <a:ea typeface="Cambria Math" panose="02040503050406030204" pitchFamily="18" charset="0"/>
            </a:endParaRPr>
          </a:p>
        </p:txBody>
      </p:sp>
      <p:sp>
        <p:nvSpPr>
          <p:cNvPr id="13" name="CuadroTexto 2">
            <a:extLst>
              <a:ext uri="{FF2B5EF4-FFF2-40B4-BE49-F238E27FC236}">
                <a16:creationId xmlns:a16="http://schemas.microsoft.com/office/drawing/2014/main" id="{65D0C75A-3E75-EF3D-925F-7B7350F05BCC}"/>
              </a:ext>
            </a:extLst>
          </p:cNvPr>
          <p:cNvSpPr txBox="1"/>
          <p:nvPr/>
        </p:nvSpPr>
        <p:spPr>
          <a:xfrm>
            <a:off x="10796787" y="6412604"/>
            <a:ext cx="13254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s-ES">
                <a:latin typeface="Georgia Pro"/>
                <a:cs typeface="Calibri"/>
              </a:rPr>
              <a:t>Página 15</a:t>
            </a:r>
          </a:p>
        </p:txBody>
      </p:sp>
    </p:spTree>
    <p:extLst>
      <p:ext uri="{BB962C8B-B14F-4D97-AF65-F5344CB8AC3E}">
        <p14:creationId xmlns:p14="http://schemas.microsoft.com/office/powerpoint/2010/main" val="4089983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EAFE1-8CC5-D6E7-CD6F-668B5F28A2CC}"/>
            </a:ext>
          </a:extLst>
        </p:cNvPr>
        <p:cNvGrpSpPr/>
        <p:nvPr/>
      </p:nvGrpSpPr>
      <p:grpSpPr>
        <a:xfrm>
          <a:off x="0" y="0"/>
          <a:ext cx="0" cy="0"/>
          <a:chOff x="0" y="0"/>
          <a:chExt cx="0" cy="0"/>
        </a:xfrm>
      </p:grpSpPr>
      <p:sp>
        <p:nvSpPr>
          <p:cNvPr id="2" name="Rectángulo 1">
            <a:extLst>
              <a:ext uri="{FF2B5EF4-FFF2-40B4-BE49-F238E27FC236}">
                <a16:creationId xmlns:a16="http://schemas.microsoft.com/office/drawing/2014/main" id="{84FE9671-B459-41FE-2339-CE73CC076359}"/>
              </a:ext>
            </a:extLst>
          </p:cNvPr>
          <p:cNvSpPr/>
          <p:nvPr/>
        </p:nvSpPr>
        <p:spPr>
          <a:xfrm>
            <a:off x="-5366" y="-2683"/>
            <a:ext cx="12213463" cy="110543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3" descr="E.T.S.I. Aeronáutica y del Espacio: Identidad Gráfica">
            <a:extLst>
              <a:ext uri="{FF2B5EF4-FFF2-40B4-BE49-F238E27FC236}">
                <a16:creationId xmlns:a16="http://schemas.microsoft.com/office/drawing/2014/main" id="{5D7B5856-FC14-3395-D5A5-E6FAA9103856}"/>
              </a:ext>
            </a:extLst>
          </p:cNvPr>
          <p:cNvPicPr>
            <a:picLocks noChangeAspect="1"/>
          </p:cNvPicPr>
          <p:nvPr/>
        </p:nvPicPr>
        <p:blipFill>
          <a:blip r:embed="rId3"/>
          <a:stretch>
            <a:fillRect/>
          </a:stretch>
        </p:blipFill>
        <p:spPr>
          <a:xfrm>
            <a:off x="267723" y="131828"/>
            <a:ext cx="1813971" cy="838526"/>
          </a:xfrm>
          <a:prstGeom prst="rect">
            <a:avLst/>
          </a:prstGeom>
        </p:spPr>
      </p:pic>
      <p:pic>
        <p:nvPicPr>
          <p:cNvPr id="5" name="Imagen 4" descr="Universidad Politécnica de Madrid">
            <a:extLst>
              <a:ext uri="{FF2B5EF4-FFF2-40B4-BE49-F238E27FC236}">
                <a16:creationId xmlns:a16="http://schemas.microsoft.com/office/drawing/2014/main" id="{D0F4FC0B-FEAC-76B3-2CF0-59506A7BBB21}"/>
              </a:ext>
            </a:extLst>
          </p:cNvPr>
          <p:cNvPicPr>
            <a:picLocks noChangeAspect="1"/>
          </p:cNvPicPr>
          <p:nvPr/>
        </p:nvPicPr>
        <p:blipFill>
          <a:blip r:embed="rId4"/>
          <a:stretch>
            <a:fillRect/>
          </a:stretch>
        </p:blipFill>
        <p:spPr>
          <a:xfrm>
            <a:off x="10412893" y="1859"/>
            <a:ext cx="1476453" cy="1108713"/>
          </a:xfrm>
          <a:prstGeom prst="rect">
            <a:avLst/>
          </a:prstGeom>
        </p:spPr>
      </p:pic>
      <p:sp>
        <p:nvSpPr>
          <p:cNvPr id="6" name="CuadroTexto 5">
            <a:extLst>
              <a:ext uri="{FF2B5EF4-FFF2-40B4-BE49-F238E27FC236}">
                <a16:creationId xmlns:a16="http://schemas.microsoft.com/office/drawing/2014/main" id="{08A48D40-96C1-E23F-D7F1-FEA900785F57}"/>
              </a:ext>
            </a:extLst>
          </p:cNvPr>
          <p:cNvSpPr txBox="1"/>
          <p:nvPr/>
        </p:nvSpPr>
        <p:spPr>
          <a:xfrm>
            <a:off x="2184042" y="0"/>
            <a:ext cx="7823915"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4000" b="1">
                <a:latin typeface="Garamond"/>
                <a:cs typeface="Calibri"/>
              </a:rPr>
              <a:t>Proceso Estocástico: </a:t>
            </a:r>
          </a:p>
          <a:p>
            <a:pPr algn="ctr"/>
            <a:r>
              <a:rPr lang="es-ES" sz="2800" b="1">
                <a:latin typeface="Garamond"/>
                <a:cs typeface="Calibri"/>
              </a:rPr>
              <a:t>Formulismo Matemático</a:t>
            </a:r>
          </a:p>
        </p:txBody>
      </p:sp>
      <p:sp>
        <p:nvSpPr>
          <p:cNvPr id="9" name="CuadroTexto 8">
            <a:extLst>
              <a:ext uri="{FF2B5EF4-FFF2-40B4-BE49-F238E27FC236}">
                <a16:creationId xmlns:a16="http://schemas.microsoft.com/office/drawing/2014/main" id="{8948BA22-47EC-7F3F-B588-65D24B0801A4}"/>
              </a:ext>
            </a:extLst>
          </p:cNvPr>
          <p:cNvSpPr txBox="1"/>
          <p:nvPr/>
        </p:nvSpPr>
        <p:spPr>
          <a:xfrm>
            <a:off x="8065047" y="1740306"/>
            <a:ext cx="2742801" cy="430887"/>
          </a:xfrm>
          <a:prstGeom prst="rect">
            <a:avLst/>
          </a:prstGeom>
          <a:noFill/>
        </p:spPr>
        <p:txBody>
          <a:bodyPr wrap="square" rtlCol="0">
            <a:spAutoFit/>
          </a:bodyPr>
          <a:lstStyle/>
          <a:p>
            <a:r>
              <a:rPr lang="es-ES" sz="2200">
                <a:latin typeface="Georgia" panose="02040502050405020303" pitchFamily="18" charset="0"/>
                <a:ea typeface="Cambria Math" panose="02040503050406030204" pitchFamily="18" charset="0"/>
              </a:rPr>
              <a:t>Modelo con </a:t>
            </a:r>
            <a:r>
              <a:rPr lang="es-ES" sz="2200" b="1">
                <a:latin typeface="Georgia" panose="02040502050405020303" pitchFamily="18" charset="0"/>
                <a:ea typeface="Cambria Math" panose="02040503050406030204" pitchFamily="18" charset="0"/>
              </a:rPr>
              <a:t>ruido</a:t>
            </a:r>
          </a:p>
        </p:txBody>
      </p:sp>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215D7E0F-3CD9-5A48-0E0C-7680F4D76273}"/>
                  </a:ext>
                </a:extLst>
              </p:cNvPr>
              <p:cNvSpPr txBox="1"/>
              <p:nvPr/>
            </p:nvSpPr>
            <p:spPr>
              <a:xfrm>
                <a:off x="2519381" y="2286602"/>
                <a:ext cx="1167434"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ES" sz="2200" i="1" smtClean="0">
                              <a:latin typeface="Cambria Math" panose="02040503050406030204" pitchFamily="18" charset="0"/>
                            </a:rPr>
                          </m:ctrlPr>
                        </m:accPr>
                        <m:e>
                          <m:r>
                            <a:rPr lang="es-ES" sz="2200" b="0" i="1" smtClean="0">
                              <a:latin typeface="Cambria Math" panose="02040503050406030204" pitchFamily="18" charset="0"/>
                            </a:rPr>
                            <m:t>𝑥</m:t>
                          </m:r>
                        </m:e>
                      </m:acc>
                      <m:r>
                        <a:rPr lang="es-ES" sz="2200" b="0" i="1" smtClean="0">
                          <a:latin typeface="Cambria Math" panose="02040503050406030204" pitchFamily="18" charset="0"/>
                        </a:rPr>
                        <m:t>=</m:t>
                      </m:r>
                      <m:r>
                        <a:rPr lang="es-ES" sz="2200" b="0" i="1" smtClean="0">
                          <a:latin typeface="Cambria Math" panose="02040503050406030204" pitchFamily="18" charset="0"/>
                        </a:rPr>
                        <m:t>𝐹</m:t>
                      </m:r>
                      <m:r>
                        <a:rPr lang="es-ES" sz="2200" b="0" i="1" smtClean="0">
                          <a:latin typeface="Cambria Math" panose="02040503050406030204" pitchFamily="18" charset="0"/>
                        </a:rPr>
                        <m:t>(</m:t>
                      </m:r>
                      <m:r>
                        <a:rPr lang="es-ES" sz="2200" b="0" i="1" smtClean="0">
                          <a:latin typeface="Cambria Math" panose="02040503050406030204" pitchFamily="18" charset="0"/>
                        </a:rPr>
                        <m:t>𝑥</m:t>
                      </m:r>
                      <m:r>
                        <a:rPr lang="es-ES" sz="2200" b="0" i="1" smtClean="0">
                          <a:latin typeface="Cambria Math" panose="02040503050406030204" pitchFamily="18" charset="0"/>
                        </a:rPr>
                        <m:t>)</m:t>
                      </m:r>
                    </m:oMath>
                  </m:oMathPara>
                </a14:m>
                <a:endParaRPr lang="es-ES" sz="2200">
                  <a:latin typeface="Georgia Pro" panose="02040502050405020303" pitchFamily="18" charset="0"/>
                </a:endParaRPr>
              </a:p>
            </p:txBody>
          </p:sp>
        </mc:Choice>
        <mc:Fallback xmlns="">
          <p:sp>
            <p:nvSpPr>
              <p:cNvPr id="10" name="CuadroTexto 9">
                <a:extLst>
                  <a:ext uri="{FF2B5EF4-FFF2-40B4-BE49-F238E27FC236}">
                    <a16:creationId xmlns:a16="http://schemas.microsoft.com/office/drawing/2014/main" id="{215D7E0F-3CD9-5A48-0E0C-7680F4D76273}"/>
                  </a:ext>
                </a:extLst>
              </p:cNvPr>
              <p:cNvSpPr txBox="1">
                <a:spLocks noRot="1" noChangeAspect="1" noMove="1" noResize="1" noEditPoints="1" noAdjustHandles="1" noChangeArrowheads="1" noChangeShapeType="1" noTextEdit="1"/>
              </p:cNvSpPr>
              <p:nvPr/>
            </p:nvSpPr>
            <p:spPr>
              <a:xfrm>
                <a:off x="2519381" y="2286602"/>
                <a:ext cx="1167434" cy="338554"/>
              </a:xfrm>
              <a:prstGeom prst="rect">
                <a:avLst/>
              </a:prstGeom>
              <a:blipFill>
                <a:blip r:embed="rId5"/>
                <a:stretch>
                  <a:fillRect l="-2604" r="-7813" b="-33929"/>
                </a:stretch>
              </a:blipFill>
            </p:spPr>
            <p:txBody>
              <a:bodyPr/>
              <a:lstStyle/>
              <a:p>
                <a:r>
                  <a:rPr lang="en-US">
                    <a:noFill/>
                  </a:rPr>
                  <a:t> </a:t>
                </a:r>
              </a:p>
            </p:txBody>
          </p:sp>
        </mc:Fallback>
      </mc:AlternateContent>
      <p:sp>
        <p:nvSpPr>
          <p:cNvPr id="11" name="CuadroTexto 10">
            <a:extLst>
              <a:ext uri="{FF2B5EF4-FFF2-40B4-BE49-F238E27FC236}">
                <a16:creationId xmlns:a16="http://schemas.microsoft.com/office/drawing/2014/main" id="{428A9F19-B606-BFBE-04F5-479A00283361}"/>
              </a:ext>
            </a:extLst>
          </p:cNvPr>
          <p:cNvSpPr txBox="1"/>
          <p:nvPr/>
        </p:nvSpPr>
        <p:spPr>
          <a:xfrm>
            <a:off x="1074296" y="1730082"/>
            <a:ext cx="4057604" cy="430887"/>
          </a:xfrm>
          <a:prstGeom prst="rect">
            <a:avLst/>
          </a:prstGeom>
          <a:noFill/>
        </p:spPr>
        <p:txBody>
          <a:bodyPr wrap="square" rtlCol="0">
            <a:spAutoFit/>
          </a:bodyPr>
          <a:lstStyle/>
          <a:p>
            <a:r>
              <a:rPr lang="es-ES" sz="2200">
                <a:latin typeface="Georgia" panose="02040502050405020303" pitchFamily="18" charset="0"/>
                <a:ea typeface="Cambria Math" panose="02040503050406030204" pitchFamily="18" charset="0"/>
              </a:rPr>
              <a:t>Modelo determinista </a:t>
            </a:r>
            <a:r>
              <a:rPr lang="es-ES" sz="2200" b="1">
                <a:latin typeface="Georgia" panose="02040502050405020303" pitchFamily="18" charset="0"/>
                <a:ea typeface="Cambria Math" panose="02040503050406030204" pitchFamily="18" charset="0"/>
              </a:rPr>
              <a:t>original</a:t>
            </a:r>
          </a:p>
        </p:txBody>
      </p:sp>
      <p:cxnSp>
        <p:nvCxnSpPr>
          <p:cNvPr id="13" name="Conector recto de flecha 12">
            <a:extLst>
              <a:ext uri="{FF2B5EF4-FFF2-40B4-BE49-F238E27FC236}">
                <a16:creationId xmlns:a16="http://schemas.microsoft.com/office/drawing/2014/main" id="{ECF429EF-1A4C-A789-BB19-6A07DEE70500}"/>
              </a:ext>
            </a:extLst>
          </p:cNvPr>
          <p:cNvCxnSpPr>
            <a:cxnSpLocks/>
          </p:cNvCxnSpPr>
          <p:nvPr/>
        </p:nvCxnSpPr>
        <p:spPr>
          <a:xfrm>
            <a:off x="5571563" y="2221171"/>
            <a:ext cx="157330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ángulo 15">
            <a:extLst>
              <a:ext uri="{FF2B5EF4-FFF2-40B4-BE49-F238E27FC236}">
                <a16:creationId xmlns:a16="http://schemas.microsoft.com/office/drawing/2014/main" id="{BFF88454-1692-E7A4-CAFB-F40C66AFDBDA}"/>
              </a:ext>
            </a:extLst>
          </p:cNvPr>
          <p:cNvSpPr/>
          <p:nvPr/>
        </p:nvSpPr>
        <p:spPr>
          <a:xfrm>
            <a:off x="988740" y="1579910"/>
            <a:ext cx="4228719" cy="123932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2200">
              <a:latin typeface="Georgia Pro" panose="02040502050405020303" pitchFamily="18" charset="0"/>
            </a:endParaRPr>
          </a:p>
        </p:txBody>
      </p:sp>
      <p:sp>
        <p:nvSpPr>
          <p:cNvPr id="17" name="Rectángulo 16">
            <a:extLst>
              <a:ext uri="{FF2B5EF4-FFF2-40B4-BE49-F238E27FC236}">
                <a16:creationId xmlns:a16="http://schemas.microsoft.com/office/drawing/2014/main" id="{9E0E8378-885B-17A6-3A2B-2E7F6BEC86FC}"/>
              </a:ext>
            </a:extLst>
          </p:cNvPr>
          <p:cNvSpPr/>
          <p:nvPr/>
        </p:nvSpPr>
        <p:spPr>
          <a:xfrm>
            <a:off x="7442897" y="1579908"/>
            <a:ext cx="3987103" cy="123932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2200">
              <a:latin typeface="Georgia Pro" panose="02040502050405020303" pitchFamily="18" charset="0"/>
            </a:endParaRPr>
          </a:p>
        </p:txBody>
      </p:sp>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14591073-8251-DCE3-804B-75A2C80813EF}"/>
                  </a:ext>
                </a:extLst>
              </p:cNvPr>
              <p:cNvSpPr txBox="1"/>
              <p:nvPr/>
            </p:nvSpPr>
            <p:spPr>
              <a:xfrm>
                <a:off x="8275425" y="2282591"/>
                <a:ext cx="2322046"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ES" sz="2200" i="1" smtClean="0">
                              <a:latin typeface="Cambria Math" panose="02040503050406030204" pitchFamily="18" charset="0"/>
                            </a:rPr>
                          </m:ctrlPr>
                        </m:accPr>
                        <m:e>
                          <m:r>
                            <a:rPr lang="es-ES" sz="2200" b="0" i="1" smtClean="0">
                              <a:latin typeface="Cambria Math" panose="02040503050406030204" pitchFamily="18" charset="0"/>
                            </a:rPr>
                            <m:t>𝑥</m:t>
                          </m:r>
                        </m:e>
                      </m:acc>
                      <m:r>
                        <a:rPr lang="es-ES" sz="2200" b="0" i="1" smtClean="0">
                          <a:latin typeface="Cambria Math" panose="02040503050406030204" pitchFamily="18" charset="0"/>
                        </a:rPr>
                        <m:t>=</m:t>
                      </m:r>
                      <m:r>
                        <a:rPr lang="es-ES" sz="2200" b="0" i="1" smtClean="0">
                          <a:latin typeface="Cambria Math" panose="02040503050406030204" pitchFamily="18" charset="0"/>
                        </a:rPr>
                        <m:t>𝐹</m:t>
                      </m:r>
                      <m:d>
                        <m:dPr>
                          <m:ctrlPr>
                            <a:rPr lang="es-ES" sz="2200" b="0" i="1" smtClean="0">
                              <a:latin typeface="Cambria Math" panose="02040503050406030204" pitchFamily="18" charset="0"/>
                            </a:rPr>
                          </m:ctrlPr>
                        </m:dPr>
                        <m:e>
                          <m:r>
                            <a:rPr lang="es-ES" sz="2200" b="0" i="1" smtClean="0">
                              <a:latin typeface="Cambria Math" panose="02040503050406030204" pitchFamily="18" charset="0"/>
                            </a:rPr>
                            <m:t>𝑥</m:t>
                          </m:r>
                        </m:e>
                      </m:d>
                      <m:r>
                        <a:rPr lang="es-ES" sz="2200" b="0" i="1" smtClean="0">
                          <a:latin typeface="Cambria Math" panose="02040503050406030204" pitchFamily="18" charset="0"/>
                        </a:rPr>
                        <m:t>+</m:t>
                      </m:r>
                      <m:sSub>
                        <m:sSubPr>
                          <m:ctrlPr>
                            <a:rPr lang="es-ES" sz="2200" i="1">
                              <a:latin typeface="Cambria Math" panose="02040503050406030204" pitchFamily="18" charset="0"/>
                            </a:rPr>
                          </m:ctrlPr>
                        </m:sSubPr>
                        <m:e>
                          <m:r>
                            <a:rPr lang="es-ES" sz="2200" i="1">
                              <a:latin typeface="Cambria Math" panose="02040503050406030204" pitchFamily="18" charset="0"/>
                              <a:ea typeface="Cambria Math" panose="02040503050406030204" pitchFamily="18" charset="0"/>
                            </a:rPr>
                            <m:t>𝜉</m:t>
                          </m:r>
                        </m:e>
                        <m:sub>
                          <m:r>
                            <a:rPr lang="es-ES" sz="2200" i="1">
                              <a:latin typeface="Cambria Math" panose="02040503050406030204" pitchFamily="18" charset="0"/>
                            </a:rPr>
                            <m:t>𝑡</m:t>
                          </m:r>
                        </m:sub>
                      </m:sSub>
                      <m:r>
                        <a:rPr lang="es-ES" sz="2200" b="0" i="1" smtClean="0">
                          <a:latin typeface="Cambria Math" panose="02040503050406030204" pitchFamily="18" charset="0"/>
                        </a:rPr>
                        <m:t>𝐺</m:t>
                      </m:r>
                      <m:r>
                        <a:rPr lang="es-ES" sz="2200" b="0" i="1" smtClean="0">
                          <a:latin typeface="Cambria Math" panose="02040503050406030204" pitchFamily="18" charset="0"/>
                        </a:rPr>
                        <m:t>(</m:t>
                      </m:r>
                      <m:r>
                        <a:rPr lang="es-ES" sz="2200" b="0" i="1" smtClean="0">
                          <a:latin typeface="Cambria Math" panose="02040503050406030204" pitchFamily="18" charset="0"/>
                        </a:rPr>
                        <m:t>𝑥</m:t>
                      </m:r>
                      <m:r>
                        <a:rPr lang="es-ES" sz="2200" b="0" i="1" smtClean="0">
                          <a:latin typeface="Cambria Math" panose="02040503050406030204" pitchFamily="18" charset="0"/>
                        </a:rPr>
                        <m:t>)</m:t>
                      </m:r>
                    </m:oMath>
                  </m:oMathPara>
                </a14:m>
                <a:endParaRPr lang="es-ES" sz="2200">
                  <a:latin typeface="Georgia Pro" panose="02040502050405020303" pitchFamily="18" charset="0"/>
                </a:endParaRPr>
              </a:p>
            </p:txBody>
          </p:sp>
        </mc:Choice>
        <mc:Fallback xmlns="">
          <p:sp>
            <p:nvSpPr>
              <p:cNvPr id="18" name="CuadroTexto 17">
                <a:extLst>
                  <a:ext uri="{FF2B5EF4-FFF2-40B4-BE49-F238E27FC236}">
                    <a16:creationId xmlns:a16="http://schemas.microsoft.com/office/drawing/2014/main" id="{14591073-8251-DCE3-804B-75A2C80813EF}"/>
                  </a:ext>
                </a:extLst>
              </p:cNvPr>
              <p:cNvSpPr txBox="1">
                <a:spLocks noRot="1" noChangeAspect="1" noMove="1" noResize="1" noEditPoints="1" noAdjustHandles="1" noChangeArrowheads="1" noChangeShapeType="1" noTextEdit="1"/>
              </p:cNvSpPr>
              <p:nvPr/>
            </p:nvSpPr>
            <p:spPr>
              <a:xfrm>
                <a:off x="8275425" y="2282591"/>
                <a:ext cx="2322046" cy="338554"/>
              </a:xfrm>
              <a:prstGeom prst="rect">
                <a:avLst/>
              </a:prstGeom>
              <a:blipFill>
                <a:blip r:embed="rId6"/>
                <a:stretch>
                  <a:fillRect l="-1316" r="-3947" b="-33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5BAEA562-48AD-8D40-D1CA-4E8EBA8FD816}"/>
                  </a:ext>
                </a:extLst>
              </p:cNvPr>
              <p:cNvSpPr txBox="1"/>
              <p:nvPr/>
            </p:nvSpPr>
            <p:spPr>
              <a:xfrm>
                <a:off x="1215931" y="3329868"/>
                <a:ext cx="10456998" cy="1107996"/>
              </a:xfrm>
              <a:prstGeom prst="rect">
                <a:avLst/>
              </a:prstGeom>
              <a:noFill/>
            </p:spPr>
            <p:txBody>
              <a:bodyPr wrap="square">
                <a:spAutoFit/>
              </a:bodyPr>
              <a:lstStyle/>
              <a:p>
                <a14:m>
                  <m:oMath xmlns:m="http://schemas.openxmlformats.org/officeDocument/2006/math">
                    <m:r>
                      <a:rPr lang="es-ES" sz="2200" b="0" i="1" smtClean="0">
                        <a:latin typeface="Cambria Math" panose="02040503050406030204" pitchFamily="18" charset="0"/>
                        <a:ea typeface="Cambria Math" panose="02040503050406030204" pitchFamily="18" charset="0"/>
                      </a:rPr>
                      <m:t>𝐺</m:t>
                    </m:r>
                    <m:r>
                      <a:rPr lang="es-ES" sz="2200" b="0" i="1" smtClean="0">
                        <a:latin typeface="Cambria Math" panose="02040503050406030204" pitchFamily="18" charset="0"/>
                        <a:ea typeface="Cambria Math" panose="02040503050406030204" pitchFamily="18" charset="0"/>
                      </a:rPr>
                      <m:t>(</m:t>
                    </m:r>
                    <m:r>
                      <a:rPr lang="es-ES" sz="2200" b="0" i="1" smtClean="0">
                        <a:latin typeface="Cambria Math" panose="02040503050406030204" pitchFamily="18" charset="0"/>
                        <a:ea typeface="Cambria Math" panose="02040503050406030204" pitchFamily="18" charset="0"/>
                      </a:rPr>
                      <m:t>𝑥</m:t>
                    </m:r>
                    <m:r>
                      <a:rPr lang="es-ES" sz="2200" b="0" i="1" smtClean="0">
                        <a:latin typeface="Cambria Math" panose="02040503050406030204" pitchFamily="18" charset="0"/>
                        <a:ea typeface="Cambria Math" panose="02040503050406030204" pitchFamily="18" charset="0"/>
                      </a:rPr>
                      <m:t>)</m:t>
                    </m:r>
                  </m:oMath>
                </a14:m>
                <a:r>
                  <a:rPr lang="es-ES" sz="2200">
                    <a:latin typeface="Georgia Pro" panose="02040502050405020303" pitchFamily="18" charset="0"/>
                    <a:ea typeface="Cambria Math" panose="02040503050406030204" pitchFamily="18" charset="0"/>
                  </a:rPr>
                  <a:t> : </a:t>
                </a:r>
                <a:r>
                  <a:rPr lang="es-ES" sz="2200" b="1">
                    <a:latin typeface="Georgia" panose="02040502050405020303" pitchFamily="18" charset="0"/>
                    <a:ea typeface="Cambria Math" panose="02040503050406030204" pitchFamily="18" charset="0"/>
                  </a:rPr>
                  <a:t>Influencia</a:t>
                </a:r>
                <a:r>
                  <a:rPr lang="es-ES" sz="2200">
                    <a:latin typeface="Georgia" panose="02040502050405020303" pitchFamily="18" charset="0"/>
                    <a:ea typeface="Cambria Math" panose="02040503050406030204" pitchFamily="18" charset="0"/>
                  </a:rPr>
                  <a:t> de la </a:t>
                </a:r>
                <a:r>
                  <a:rPr lang="es-ES" sz="2200" b="1">
                    <a:latin typeface="Georgia" panose="02040502050405020303" pitchFamily="18" charset="0"/>
                    <a:ea typeface="Cambria Math" panose="02040503050406030204" pitchFamily="18" charset="0"/>
                  </a:rPr>
                  <a:t>condición actual </a:t>
                </a:r>
                <a:r>
                  <a:rPr lang="es-ES" sz="2200">
                    <a:latin typeface="Georgia" panose="02040502050405020303" pitchFamily="18" charset="0"/>
                    <a:ea typeface="Cambria Math" panose="02040503050406030204" pitchFamily="18" charset="0"/>
                  </a:rPr>
                  <a:t>(</a:t>
                </a:r>
                <a14:m>
                  <m:oMath xmlns:m="http://schemas.openxmlformats.org/officeDocument/2006/math">
                    <m:r>
                      <a:rPr lang="es-ES" sz="2200" i="1">
                        <a:latin typeface="Cambria Math" panose="02040503050406030204" pitchFamily="18" charset="0"/>
                      </a:rPr>
                      <m:t>𝑥</m:t>
                    </m:r>
                  </m:oMath>
                </a14:m>
                <a:r>
                  <a:rPr lang="es-ES" sz="2200">
                    <a:latin typeface="Georgia" panose="02040502050405020303" pitchFamily="18" charset="0"/>
                    <a:ea typeface="Cambria Math" panose="02040503050406030204" pitchFamily="18" charset="0"/>
                  </a:rPr>
                  <a:t>) en la </a:t>
                </a:r>
                <a:r>
                  <a:rPr lang="es-ES" sz="2200" b="1">
                    <a:latin typeface="Georgia" panose="02040502050405020303" pitchFamily="18" charset="0"/>
                    <a:ea typeface="Cambria Math" panose="02040503050406030204" pitchFamily="18" charset="0"/>
                  </a:rPr>
                  <a:t>aleatoriedad</a:t>
                </a:r>
                <a:r>
                  <a:rPr lang="es-ES" sz="2200">
                    <a:latin typeface="Georgia" panose="02040502050405020303" pitchFamily="18" charset="0"/>
                    <a:ea typeface="Cambria Math" panose="02040503050406030204" pitchFamily="18" charset="0"/>
                  </a:rPr>
                  <a:t> del sistema</a:t>
                </a:r>
              </a:p>
              <a:p>
                <a:endParaRPr lang="es-ES" sz="2200">
                  <a:latin typeface="Georgia Pro" panose="02040502050405020303" pitchFamily="18" charset="0"/>
                  <a:ea typeface="Cambria Math" panose="02040503050406030204" pitchFamily="18" charset="0"/>
                </a:endParaRPr>
              </a:p>
              <a:p>
                <a14:m>
                  <m:oMath xmlns:m="http://schemas.openxmlformats.org/officeDocument/2006/math">
                    <m:sSub>
                      <m:sSubPr>
                        <m:ctrlPr>
                          <a:rPr lang="es-ES" sz="2200" i="1" smtClean="0">
                            <a:latin typeface="Cambria Math" panose="02040503050406030204" pitchFamily="18" charset="0"/>
                            <a:ea typeface="Cambria Math" panose="02040503050406030204" pitchFamily="18" charset="0"/>
                          </a:rPr>
                        </m:ctrlPr>
                      </m:sSubPr>
                      <m:e>
                        <m:r>
                          <a:rPr lang="es-ES" sz="2200" i="1">
                            <a:latin typeface="Cambria Math" panose="02040503050406030204" pitchFamily="18" charset="0"/>
                            <a:ea typeface="Cambria Math" panose="02040503050406030204" pitchFamily="18" charset="0"/>
                          </a:rPr>
                          <m:t>𝜉</m:t>
                        </m:r>
                      </m:e>
                      <m:sub>
                        <m:r>
                          <a:rPr lang="es-ES" sz="2200" i="1">
                            <a:latin typeface="Cambria Math" panose="02040503050406030204" pitchFamily="18" charset="0"/>
                            <a:ea typeface="Cambria Math" panose="02040503050406030204" pitchFamily="18" charset="0"/>
                          </a:rPr>
                          <m:t>𝑡</m:t>
                        </m:r>
                      </m:sub>
                    </m:sSub>
                    <m:r>
                      <a:rPr lang="es-ES" sz="2200" i="1">
                        <a:latin typeface="Cambria Math" panose="02040503050406030204" pitchFamily="18" charset="0"/>
                        <a:ea typeface="Cambria Math" panose="02040503050406030204" pitchFamily="18" charset="0"/>
                      </a:rPr>
                      <m:t> </m:t>
                    </m:r>
                  </m:oMath>
                </a14:m>
                <a:r>
                  <a:rPr lang="es-ES" sz="2200" b="0" i="0">
                    <a:effectLst/>
                    <a:latin typeface="Georgia Pro" panose="02040502050405020303" pitchFamily="18" charset="0"/>
                    <a:ea typeface="Cambria Math" panose="02040503050406030204" pitchFamily="18" charset="0"/>
                  </a:rPr>
                  <a:t>: </a:t>
                </a:r>
                <a:r>
                  <a:rPr lang="es-ES" sz="2200" b="1">
                    <a:latin typeface="Georgia" panose="02040502050405020303" pitchFamily="18" charset="0"/>
                    <a:ea typeface="Cambria Math" panose="02040503050406030204" pitchFamily="18" charset="0"/>
                  </a:rPr>
                  <a:t>variable estocástica </a:t>
                </a:r>
                <a:r>
                  <a:rPr lang="es-ES" sz="2200">
                    <a:latin typeface="Georgia" panose="02040502050405020303" pitchFamily="18" charset="0"/>
                    <a:ea typeface="Cambria Math" panose="02040503050406030204" pitchFamily="18" charset="0"/>
                  </a:rPr>
                  <a:t>asociada con un proceso estocástico específico</a:t>
                </a:r>
              </a:p>
            </p:txBody>
          </p:sp>
        </mc:Choice>
        <mc:Fallback xmlns="">
          <p:sp>
            <p:nvSpPr>
              <p:cNvPr id="20" name="CuadroTexto 19">
                <a:extLst>
                  <a:ext uri="{FF2B5EF4-FFF2-40B4-BE49-F238E27FC236}">
                    <a16:creationId xmlns:a16="http://schemas.microsoft.com/office/drawing/2014/main" id="{5BAEA562-48AD-8D40-D1CA-4E8EBA8FD816}"/>
                  </a:ext>
                </a:extLst>
              </p:cNvPr>
              <p:cNvSpPr txBox="1">
                <a:spLocks noRot="1" noChangeAspect="1" noMove="1" noResize="1" noEditPoints="1" noAdjustHandles="1" noChangeArrowheads="1" noChangeShapeType="1" noTextEdit="1"/>
              </p:cNvSpPr>
              <p:nvPr/>
            </p:nvSpPr>
            <p:spPr>
              <a:xfrm>
                <a:off x="1215931" y="3329868"/>
                <a:ext cx="10456998" cy="1107996"/>
              </a:xfrm>
              <a:prstGeom prst="rect">
                <a:avLst/>
              </a:prstGeom>
              <a:blipFill>
                <a:blip r:embed="rId7"/>
                <a:stretch>
                  <a:fillRect l="-350" t="-4396" b="-104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CuadroTexto 21">
                <a:extLst>
                  <a:ext uri="{FF2B5EF4-FFF2-40B4-BE49-F238E27FC236}">
                    <a16:creationId xmlns:a16="http://schemas.microsoft.com/office/drawing/2014/main" id="{6B2BF4C9-B4B9-7CD7-6B3F-21A2930AA0FD}"/>
                  </a:ext>
                </a:extLst>
              </p:cNvPr>
              <p:cNvSpPr txBox="1"/>
              <p:nvPr/>
            </p:nvSpPr>
            <p:spPr>
              <a:xfrm>
                <a:off x="3040155" y="4705693"/>
                <a:ext cx="611168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sz="2800" i="1" smtClean="0">
                              <a:latin typeface="Cambria Math" panose="02040503050406030204" pitchFamily="18" charset="0"/>
                              <a:ea typeface="Cambria Math" panose="02040503050406030204" pitchFamily="18" charset="0"/>
                            </a:rPr>
                          </m:ctrlPr>
                        </m:sSubPr>
                        <m:e>
                          <m:r>
                            <a:rPr lang="es-ES" sz="2800" i="1">
                              <a:latin typeface="Cambria Math" panose="02040503050406030204" pitchFamily="18" charset="0"/>
                              <a:ea typeface="Cambria Math" panose="02040503050406030204" pitchFamily="18" charset="0"/>
                            </a:rPr>
                            <m:t>𝜉</m:t>
                          </m:r>
                        </m:e>
                        <m:sub>
                          <m:r>
                            <a:rPr lang="es-ES" sz="2800" i="1">
                              <a:latin typeface="Cambria Math" panose="02040503050406030204" pitchFamily="18" charset="0"/>
                              <a:ea typeface="Cambria Math" panose="02040503050406030204" pitchFamily="18" charset="0"/>
                            </a:rPr>
                            <m:t>𝑡</m:t>
                          </m:r>
                        </m:sub>
                      </m:sSub>
                      <m:r>
                        <a:rPr lang="es-ES" sz="2800" i="1">
                          <a:latin typeface="Cambria Math" panose="02040503050406030204" pitchFamily="18" charset="0"/>
                          <a:ea typeface="Cambria Math" panose="02040503050406030204" pitchFamily="18" charset="0"/>
                        </a:rPr>
                        <m:t>≡</m:t>
                      </m:r>
                      <m:sSub>
                        <m:sSubPr>
                          <m:ctrlPr>
                            <a:rPr lang="es-ES" sz="2800" b="0" i="1" smtClean="0">
                              <a:latin typeface="Cambria Math" panose="02040503050406030204" pitchFamily="18" charset="0"/>
                              <a:ea typeface="Cambria Math" panose="02040503050406030204" pitchFamily="18" charset="0"/>
                            </a:rPr>
                          </m:ctrlPr>
                        </m:sSubPr>
                        <m:e>
                          <m:r>
                            <a:rPr lang="es-ES" sz="2800" b="0" i="1" smtClean="0">
                              <a:latin typeface="Cambria Math" panose="02040503050406030204" pitchFamily="18" charset="0"/>
                              <a:ea typeface="Cambria Math" panose="02040503050406030204" pitchFamily="18" charset="0"/>
                            </a:rPr>
                            <m:t>𝑋</m:t>
                          </m:r>
                        </m:e>
                        <m:sub>
                          <m:r>
                            <a:rPr lang="es-ES" sz="2800" b="0" i="1" smtClean="0">
                              <a:latin typeface="Cambria Math" panose="02040503050406030204" pitchFamily="18" charset="0"/>
                              <a:ea typeface="Cambria Math" panose="02040503050406030204" pitchFamily="18" charset="0"/>
                            </a:rPr>
                            <m:t>𝑡</m:t>
                          </m:r>
                        </m:sub>
                      </m:sSub>
                    </m:oMath>
                  </m:oMathPara>
                </a14:m>
                <a:endParaRPr lang="es-ES" sz="2800">
                  <a:latin typeface="Georgia Pro" panose="02040502050405020303" pitchFamily="18" charset="0"/>
                </a:endParaRPr>
              </a:p>
            </p:txBody>
          </p:sp>
        </mc:Choice>
        <mc:Fallback xmlns="">
          <p:sp>
            <p:nvSpPr>
              <p:cNvPr id="22" name="CuadroTexto 21">
                <a:extLst>
                  <a:ext uri="{FF2B5EF4-FFF2-40B4-BE49-F238E27FC236}">
                    <a16:creationId xmlns:a16="http://schemas.microsoft.com/office/drawing/2014/main" id="{6B2BF4C9-B4B9-7CD7-6B3F-21A2930AA0FD}"/>
                  </a:ext>
                </a:extLst>
              </p:cNvPr>
              <p:cNvSpPr txBox="1">
                <a:spLocks noRot="1" noChangeAspect="1" noMove="1" noResize="1" noEditPoints="1" noAdjustHandles="1" noChangeArrowheads="1" noChangeShapeType="1" noTextEdit="1"/>
              </p:cNvSpPr>
              <p:nvPr/>
            </p:nvSpPr>
            <p:spPr>
              <a:xfrm>
                <a:off x="3040155" y="4705693"/>
                <a:ext cx="6111688" cy="523220"/>
              </a:xfrm>
              <a:prstGeom prst="rect">
                <a:avLst/>
              </a:prstGeom>
              <a:blipFill>
                <a:blip r:embed="rId8"/>
                <a:stretch>
                  <a:fillRect/>
                </a:stretch>
              </a:blipFill>
            </p:spPr>
            <p:txBody>
              <a:bodyPr/>
              <a:lstStyle/>
              <a:p>
                <a:r>
                  <a:rPr lang="en-US">
                    <a:noFill/>
                  </a:rPr>
                  <a:t> </a:t>
                </a:r>
              </a:p>
            </p:txBody>
          </p:sp>
        </mc:Fallback>
      </mc:AlternateContent>
      <p:sp>
        <p:nvSpPr>
          <p:cNvPr id="24" name="CuadroTexto 23">
            <a:extLst>
              <a:ext uri="{FF2B5EF4-FFF2-40B4-BE49-F238E27FC236}">
                <a16:creationId xmlns:a16="http://schemas.microsoft.com/office/drawing/2014/main" id="{54EE817C-A22E-7B99-2490-0B3147E9895D}"/>
              </a:ext>
            </a:extLst>
          </p:cNvPr>
          <p:cNvSpPr txBox="1"/>
          <p:nvPr/>
        </p:nvSpPr>
        <p:spPr>
          <a:xfrm>
            <a:off x="3040155" y="5496742"/>
            <a:ext cx="6111688" cy="430887"/>
          </a:xfrm>
          <a:prstGeom prst="rect">
            <a:avLst/>
          </a:prstGeom>
          <a:noFill/>
        </p:spPr>
        <p:txBody>
          <a:bodyPr wrap="square">
            <a:spAutoFit/>
          </a:bodyPr>
          <a:lstStyle/>
          <a:p>
            <a:pPr algn="ctr"/>
            <a:r>
              <a:rPr lang="es-ES" sz="2200">
                <a:latin typeface="Georgia" panose="02040502050405020303" pitchFamily="18" charset="0"/>
                <a:ea typeface="Cambria" panose="02040503050406030204" pitchFamily="18" charset="0"/>
              </a:rPr>
              <a:t>Proceso de </a:t>
            </a:r>
            <a:r>
              <a:rPr lang="es-ES" sz="2200" b="1">
                <a:latin typeface="Georgia" panose="02040502050405020303" pitchFamily="18" charset="0"/>
                <a:ea typeface="Cambria" panose="02040503050406030204" pitchFamily="18" charset="0"/>
              </a:rPr>
              <a:t>Ornstein-Uhlenbeck</a:t>
            </a:r>
          </a:p>
        </p:txBody>
      </p:sp>
      <p:sp>
        <p:nvSpPr>
          <p:cNvPr id="7" name="CuadroTexto 2">
            <a:extLst>
              <a:ext uri="{FF2B5EF4-FFF2-40B4-BE49-F238E27FC236}">
                <a16:creationId xmlns:a16="http://schemas.microsoft.com/office/drawing/2014/main" id="{D327EC96-6AEC-FEA7-10AD-841A63E563E1}"/>
              </a:ext>
            </a:extLst>
          </p:cNvPr>
          <p:cNvSpPr txBox="1"/>
          <p:nvPr/>
        </p:nvSpPr>
        <p:spPr>
          <a:xfrm>
            <a:off x="10796787" y="6412604"/>
            <a:ext cx="13254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s-ES">
                <a:latin typeface="Georgia Pro"/>
                <a:cs typeface="Calibri"/>
              </a:rPr>
              <a:t>Página 16</a:t>
            </a:r>
          </a:p>
        </p:txBody>
      </p:sp>
    </p:spTree>
    <p:extLst>
      <p:ext uri="{BB962C8B-B14F-4D97-AF65-F5344CB8AC3E}">
        <p14:creationId xmlns:p14="http://schemas.microsoft.com/office/powerpoint/2010/main" val="2703817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EAFE1-8CC5-D6E7-CD6F-668B5F28A2CC}"/>
            </a:ext>
          </a:extLst>
        </p:cNvPr>
        <p:cNvGrpSpPr/>
        <p:nvPr/>
      </p:nvGrpSpPr>
      <p:grpSpPr>
        <a:xfrm>
          <a:off x="0" y="0"/>
          <a:ext cx="0" cy="0"/>
          <a:chOff x="0" y="0"/>
          <a:chExt cx="0" cy="0"/>
        </a:xfrm>
      </p:grpSpPr>
      <p:pic>
        <p:nvPicPr>
          <p:cNvPr id="15" name="Picture 14" descr="A graph with blue lines&#10;&#10;Description automatically generated">
            <a:extLst>
              <a:ext uri="{FF2B5EF4-FFF2-40B4-BE49-F238E27FC236}">
                <a16:creationId xmlns:a16="http://schemas.microsoft.com/office/drawing/2014/main" id="{F3B50621-EE93-78BC-CCA7-3286C0228B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5590" y="1251015"/>
            <a:ext cx="7131741" cy="5348806"/>
          </a:xfrm>
          <a:prstGeom prst="rect">
            <a:avLst/>
          </a:prstGeom>
        </p:spPr>
      </p:pic>
      <p:sp>
        <p:nvSpPr>
          <p:cNvPr id="2" name="Rectángulo 1">
            <a:extLst>
              <a:ext uri="{FF2B5EF4-FFF2-40B4-BE49-F238E27FC236}">
                <a16:creationId xmlns:a16="http://schemas.microsoft.com/office/drawing/2014/main" id="{84FE9671-B459-41FE-2339-CE73CC076359}"/>
              </a:ext>
            </a:extLst>
          </p:cNvPr>
          <p:cNvSpPr/>
          <p:nvPr/>
        </p:nvSpPr>
        <p:spPr>
          <a:xfrm>
            <a:off x="-5366" y="-2683"/>
            <a:ext cx="12213463" cy="110543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3" descr="E.T.S.I. Aeronáutica y del Espacio: Identidad Gráfica">
            <a:extLst>
              <a:ext uri="{FF2B5EF4-FFF2-40B4-BE49-F238E27FC236}">
                <a16:creationId xmlns:a16="http://schemas.microsoft.com/office/drawing/2014/main" id="{5D7B5856-FC14-3395-D5A5-E6FAA9103856}"/>
              </a:ext>
            </a:extLst>
          </p:cNvPr>
          <p:cNvPicPr>
            <a:picLocks noChangeAspect="1"/>
          </p:cNvPicPr>
          <p:nvPr/>
        </p:nvPicPr>
        <p:blipFill>
          <a:blip r:embed="rId4"/>
          <a:stretch>
            <a:fillRect/>
          </a:stretch>
        </p:blipFill>
        <p:spPr>
          <a:xfrm>
            <a:off x="267723" y="131828"/>
            <a:ext cx="1813971" cy="838526"/>
          </a:xfrm>
          <a:prstGeom prst="rect">
            <a:avLst/>
          </a:prstGeom>
        </p:spPr>
      </p:pic>
      <p:pic>
        <p:nvPicPr>
          <p:cNvPr id="5" name="Imagen 4" descr="Universidad Politécnica de Madrid">
            <a:extLst>
              <a:ext uri="{FF2B5EF4-FFF2-40B4-BE49-F238E27FC236}">
                <a16:creationId xmlns:a16="http://schemas.microsoft.com/office/drawing/2014/main" id="{D0F4FC0B-FEAC-76B3-2CF0-59506A7BBB21}"/>
              </a:ext>
            </a:extLst>
          </p:cNvPr>
          <p:cNvPicPr>
            <a:picLocks noChangeAspect="1"/>
          </p:cNvPicPr>
          <p:nvPr/>
        </p:nvPicPr>
        <p:blipFill>
          <a:blip r:embed="rId5"/>
          <a:stretch>
            <a:fillRect/>
          </a:stretch>
        </p:blipFill>
        <p:spPr>
          <a:xfrm>
            <a:off x="10412893" y="1859"/>
            <a:ext cx="1476453" cy="1108713"/>
          </a:xfrm>
          <a:prstGeom prst="rect">
            <a:avLst/>
          </a:prstGeom>
        </p:spPr>
      </p:pic>
      <p:sp>
        <p:nvSpPr>
          <p:cNvPr id="6" name="CuadroTexto 5">
            <a:extLst>
              <a:ext uri="{FF2B5EF4-FFF2-40B4-BE49-F238E27FC236}">
                <a16:creationId xmlns:a16="http://schemas.microsoft.com/office/drawing/2014/main" id="{08A48D40-96C1-E23F-D7F1-FEA900785F57}"/>
              </a:ext>
            </a:extLst>
          </p:cNvPr>
          <p:cNvSpPr txBox="1"/>
          <p:nvPr/>
        </p:nvSpPr>
        <p:spPr>
          <a:xfrm>
            <a:off x="2184042" y="17746"/>
            <a:ext cx="7823915"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4000" b="1">
                <a:latin typeface="Garamond"/>
                <a:cs typeface="Calibri"/>
              </a:rPr>
              <a:t>Proceso Estocástico</a:t>
            </a:r>
          </a:p>
          <a:p>
            <a:pPr algn="ctr"/>
            <a:r>
              <a:rPr lang="es-ES" sz="2800" b="1">
                <a:latin typeface="Garamond"/>
                <a:cs typeface="Calibri"/>
              </a:rPr>
              <a:t>Ecuación Diferencial Estocástica</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7CC20B8-B103-1C4A-3710-38CEA967F348}"/>
                  </a:ext>
                </a:extLst>
              </p:cNvPr>
              <p:cNvSpPr txBox="1"/>
              <p:nvPr/>
            </p:nvSpPr>
            <p:spPr>
              <a:xfrm>
                <a:off x="889739" y="2444815"/>
                <a:ext cx="3867725" cy="6428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ES" sz="2200" i="1" smtClean="0">
                              <a:latin typeface="Cambria Math" panose="02040503050406030204" pitchFamily="18" charset="0"/>
                            </a:rPr>
                          </m:ctrlPr>
                        </m:fPr>
                        <m:num>
                          <m:r>
                            <a:rPr lang="es-ES" sz="2200" b="0" i="1" smtClean="0">
                              <a:latin typeface="Cambria Math" panose="02040503050406030204" pitchFamily="18" charset="0"/>
                            </a:rPr>
                            <m:t>𝑑</m:t>
                          </m:r>
                          <m:sSub>
                            <m:sSubPr>
                              <m:ctrlPr>
                                <a:rPr lang="es-ES" sz="2200" b="1" i="1" smtClean="0">
                                  <a:solidFill>
                                    <a:schemeClr val="accent6">
                                      <a:lumMod val="75000"/>
                                    </a:schemeClr>
                                  </a:solidFill>
                                  <a:latin typeface="Cambria Math" panose="02040503050406030204" pitchFamily="18" charset="0"/>
                                </a:rPr>
                              </m:ctrlPr>
                            </m:sSubPr>
                            <m:e>
                              <m:r>
                                <a:rPr lang="es-ES" sz="2200" b="1" i="1" smtClean="0">
                                  <a:solidFill>
                                    <a:schemeClr val="accent6">
                                      <a:lumMod val="75000"/>
                                    </a:schemeClr>
                                  </a:solidFill>
                                  <a:latin typeface="Cambria Math" panose="02040503050406030204" pitchFamily="18" charset="0"/>
                                </a:rPr>
                                <m:t>𝑿</m:t>
                              </m:r>
                            </m:e>
                            <m:sub>
                              <m:r>
                                <a:rPr lang="es-ES" sz="2200" b="1" i="1" smtClean="0">
                                  <a:solidFill>
                                    <a:schemeClr val="accent6">
                                      <a:lumMod val="75000"/>
                                    </a:schemeClr>
                                  </a:solidFill>
                                  <a:latin typeface="Cambria Math" panose="02040503050406030204" pitchFamily="18" charset="0"/>
                                </a:rPr>
                                <m:t>𝒕</m:t>
                              </m:r>
                            </m:sub>
                          </m:sSub>
                        </m:num>
                        <m:den>
                          <m:r>
                            <a:rPr lang="es-ES" sz="2200" b="0" i="1" smtClean="0">
                              <a:latin typeface="Cambria Math" panose="02040503050406030204" pitchFamily="18" charset="0"/>
                            </a:rPr>
                            <m:t>𝑑𝑡</m:t>
                          </m:r>
                        </m:den>
                      </m:f>
                      <m:r>
                        <a:rPr lang="es-ES" sz="2200" b="0" i="1" smtClean="0">
                          <a:latin typeface="Cambria Math" panose="02040503050406030204" pitchFamily="18" charset="0"/>
                        </a:rPr>
                        <m:t>=−</m:t>
                      </m:r>
                      <m:f>
                        <m:fPr>
                          <m:ctrlPr>
                            <a:rPr lang="es-ES" sz="2200" b="0" i="1" smtClean="0">
                              <a:solidFill>
                                <a:schemeClr val="tx1"/>
                              </a:solidFill>
                              <a:latin typeface="Cambria Math" panose="02040503050406030204" pitchFamily="18" charset="0"/>
                            </a:rPr>
                          </m:ctrlPr>
                        </m:fPr>
                        <m:num>
                          <m:r>
                            <a:rPr lang="es-ES" sz="2200" b="0" i="1" smtClean="0">
                              <a:solidFill>
                                <a:schemeClr val="tx1"/>
                              </a:solidFill>
                              <a:latin typeface="Cambria Math" panose="02040503050406030204" pitchFamily="18" charset="0"/>
                            </a:rPr>
                            <m:t>1</m:t>
                          </m:r>
                        </m:num>
                        <m:den>
                          <m:r>
                            <a:rPr lang="es-ES" sz="2200" b="1" i="1">
                              <a:solidFill>
                                <a:srgbClr val="FF0000"/>
                              </a:solidFill>
                              <a:latin typeface="Cambria Math" panose="02040503050406030204" pitchFamily="18" charset="0"/>
                            </a:rPr>
                            <m:t>𝝉</m:t>
                          </m:r>
                          <m:r>
                            <m:rPr>
                              <m:nor/>
                            </m:rPr>
                            <a:rPr lang="es-ES" sz="2200" b="1" dirty="0">
                              <a:solidFill>
                                <a:srgbClr val="FF0000"/>
                              </a:solidFill>
                              <a:latin typeface="Georgia Pro" panose="02040502050405020303" pitchFamily="18" charset="0"/>
                            </a:rPr>
                            <m:t> </m:t>
                          </m:r>
                        </m:den>
                      </m:f>
                      <m:sSub>
                        <m:sSubPr>
                          <m:ctrlPr>
                            <a:rPr lang="es-ES" sz="2200" b="1" i="1" smtClean="0">
                              <a:solidFill>
                                <a:schemeClr val="accent6">
                                  <a:lumMod val="75000"/>
                                </a:schemeClr>
                              </a:solidFill>
                              <a:latin typeface="Cambria Math" panose="02040503050406030204" pitchFamily="18" charset="0"/>
                            </a:rPr>
                          </m:ctrlPr>
                        </m:sSubPr>
                        <m:e>
                          <m:r>
                            <a:rPr lang="es-ES" sz="2200" b="1" i="1" smtClean="0">
                              <a:solidFill>
                                <a:schemeClr val="accent6">
                                  <a:lumMod val="75000"/>
                                </a:schemeClr>
                              </a:solidFill>
                              <a:latin typeface="Cambria Math" panose="02040503050406030204" pitchFamily="18" charset="0"/>
                            </a:rPr>
                            <m:t>(</m:t>
                          </m:r>
                          <m:r>
                            <a:rPr lang="es-ES" sz="2200" b="1" i="1" smtClean="0">
                              <a:solidFill>
                                <a:schemeClr val="accent6">
                                  <a:lumMod val="75000"/>
                                </a:schemeClr>
                              </a:solidFill>
                              <a:latin typeface="Cambria Math" panose="02040503050406030204" pitchFamily="18" charset="0"/>
                            </a:rPr>
                            <m:t>𝑿</m:t>
                          </m:r>
                        </m:e>
                        <m:sub>
                          <m:r>
                            <a:rPr lang="es-ES" sz="2200" b="1" i="1" smtClean="0">
                              <a:solidFill>
                                <a:schemeClr val="accent6">
                                  <a:lumMod val="75000"/>
                                </a:schemeClr>
                              </a:solidFill>
                              <a:latin typeface="Cambria Math" panose="02040503050406030204" pitchFamily="18" charset="0"/>
                            </a:rPr>
                            <m:t>𝒕</m:t>
                          </m:r>
                        </m:sub>
                      </m:sSub>
                      <m:r>
                        <a:rPr lang="es-ES" sz="2200" b="1" i="1" smtClean="0">
                          <a:solidFill>
                            <a:schemeClr val="accent6">
                              <a:lumMod val="75000"/>
                            </a:schemeClr>
                          </a:solidFill>
                          <a:latin typeface="Cambria Math" panose="02040503050406030204" pitchFamily="18" charset="0"/>
                        </a:rPr>
                        <m:t>−</m:t>
                      </m:r>
                      <m:sSub>
                        <m:sSubPr>
                          <m:ctrlPr>
                            <a:rPr lang="es-ES" sz="2200" b="1" i="1" smtClean="0">
                              <a:solidFill>
                                <a:schemeClr val="accent6">
                                  <a:lumMod val="75000"/>
                                </a:schemeClr>
                              </a:solidFill>
                              <a:latin typeface="Cambria Math" panose="02040503050406030204" pitchFamily="18" charset="0"/>
                            </a:rPr>
                          </m:ctrlPr>
                        </m:sSubPr>
                        <m:e>
                          <m:acc>
                            <m:accPr>
                              <m:chr m:val="̅"/>
                              <m:ctrlPr>
                                <a:rPr lang="es-ES" sz="2200" b="1" i="1" smtClean="0">
                                  <a:solidFill>
                                    <a:schemeClr val="accent6">
                                      <a:lumMod val="75000"/>
                                    </a:schemeClr>
                                  </a:solidFill>
                                  <a:latin typeface="Cambria Math" panose="02040503050406030204" pitchFamily="18" charset="0"/>
                                </a:rPr>
                              </m:ctrlPr>
                            </m:accPr>
                            <m:e>
                              <m:r>
                                <a:rPr lang="es-ES" sz="2200" b="1" i="1" smtClean="0">
                                  <a:solidFill>
                                    <a:schemeClr val="accent6">
                                      <a:lumMod val="75000"/>
                                    </a:schemeClr>
                                  </a:solidFill>
                                  <a:latin typeface="Cambria Math" panose="02040503050406030204" pitchFamily="18" charset="0"/>
                                </a:rPr>
                                <m:t>𝑿</m:t>
                              </m:r>
                            </m:e>
                          </m:acc>
                        </m:e>
                        <m:sub>
                          <m:r>
                            <a:rPr lang="es-ES" sz="2200" b="1" i="1" smtClean="0">
                              <a:solidFill>
                                <a:schemeClr val="accent6">
                                  <a:lumMod val="75000"/>
                                </a:schemeClr>
                              </a:solidFill>
                              <a:latin typeface="Cambria Math" panose="02040503050406030204" pitchFamily="18" charset="0"/>
                            </a:rPr>
                            <m:t>𝒕</m:t>
                          </m:r>
                        </m:sub>
                      </m:sSub>
                      <m:r>
                        <a:rPr lang="es-ES" sz="2200" b="0" i="1" smtClean="0">
                          <a:solidFill>
                            <a:schemeClr val="accent6">
                              <a:lumMod val="75000"/>
                            </a:schemeClr>
                          </a:solidFill>
                          <a:latin typeface="Cambria Math" panose="02040503050406030204" pitchFamily="18" charset="0"/>
                        </a:rPr>
                        <m:t>)</m:t>
                      </m:r>
                      <m:r>
                        <a:rPr lang="es-ES" sz="2200" b="0" i="1" smtClean="0">
                          <a:solidFill>
                            <a:schemeClr val="tx1"/>
                          </a:solidFill>
                          <a:latin typeface="Cambria Math" panose="02040503050406030204" pitchFamily="18" charset="0"/>
                        </a:rPr>
                        <m:t>+</m:t>
                      </m:r>
                      <m:rad>
                        <m:radPr>
                          <m:degHide m:val="on"/>
                          <m:ctrlPr>
                            <a:rPr lang="es-ES" sz="2200" b="0" i="1" smtClean="0">
                              <a:latin typeface="Cambria Math" panose="02040503050406030204" pitchFamily="18" charset="0"/>
                            </a:rPr>
                          </m:ctrlPr>
                        </m:radPr>
                        <m:deg/>
                        <m:e>
                          <m:r>
                            <a:rPr lang="es-ES" sz="2200" b="1" i="1" smtClean="0">
                              <a:solidFill>
                                <a:srgbClr val="FF0000"/>
                              </a:solidFill>
                              <a:latin typeface="Cambria Math" panose="02040503050406030204" pitchFamily="18" charset="0"/>
                            </a:rPr>
                            <m:t>𝑫</m:t>
                          </m:r>
                        </m:e>
                      </m:rad>
                      <m:f>
                        <m:fPr>
                          <m:ctrlPr>
                            <a:rPr lang="es-ES" sz="2200" b="0" i="1" smtClean="0">
                              <a:latin typeface="Cambria Math" panose="02040503050406030204" pitchFamily="18" charset="0"/>
                            </a:rPr>
                          </m:ctrlPr>
                        </m:fPr>
                        <m:num>
                          <m:r>
                            <a:rPr lang="es-ES" sz="2200" b="0" i="1" smtClean="0">
                              <a:latin typeface="Cambria Math" panose="02040503050406030204" pitchFamily="18" charset="0"/>
                            </a:rPr>
                            <m:t>𝑑</m:t>
                          </m:r>
                          <m:sSub>
                            <m:sSubPr>
                              <m:ctrlPr>
                                <a:rPr lang="es-ES" sz="2200" b="1" i="1" smtClean="0">
                                  <a:solidFill>
                                    <a:srgbClr val="0070C0"/>
                                  </a:solidFill>
                                  <a:latin typeface="Cambria Math" panose="02040503050406030204" pitchFamily="18" charset="0"/>
                                </a:rPr>
                              </m:ctrlPr>
                            </m:sSubPr>
                            <m:e>
                              <m:r>
                                <a:rPr lang="es-ES" sz="2200" b="1" i="1" smtClean="0">
                                  <a:solidFill>
                                    <a:srgbClr val="0070C0"/>
                                  </a:solidFill>
                                  <a:latin typeface="Cambria Math" panose="02040503050406030204" pitchFamily="18" charset="0"/>
                                </a:rPr>
                                <m:t>𝑾</m:t>
                              </m:r>
                            </m:e>
                            <m:sub>
                              <m:r>
                                <a:rPr lang="es-ES" sz="2200" b="1" i="1" smtClean="0">
                                  <a:solidFill>
                                    <a:srgbClr val="0070C0"/>
                                  </a:solidFill>
                                  <a:latin typeface="Cambria Math" panose="02040503050406030204" pitchFamily="18" charset="0"/>
                                </a:rPr>
                                <m:t>𝒕</m:t>
                              </m:r>
                            </m:sub>
                          </m:sSub>
                        </m:num>
                        <m:den>
                          <m:r>
                            <a:rPr lang="es-ES" sz="2200" b="0" i="1" smtClean="0">
                              <a:latin typeface="Cambria Math" panose="02040503050406030204" pitchFamily="18" charset="0"/>
                            </a:rPr>
                            <m:t>𝑑𝑡</m:t>
                          </m:r>
                        </m:den>
                      </m:f>
                    </m:oMath>
                  </m:oMathPara>
                </a14:m>
                <a:endParaRPr lang="es-ES" sz="2200">
                  <a:latin typeface="Georgia Pro" panose="02040502050405020303" pitchFamily="18" charset="0"/>
                  <a:ea typeface="Cambria" panose="02040503050406030204" pitchFamily="18" charset="0"/>
                </a:endParaRPr>
              </a:p>
            </p:txBody>
          </p:sp>
        </mc:Choice>
        <mc:Fallback xmlns="">
          <p:sp>
            <p:nvSpPr>
              <p:cNvPr id="13" name="TextBox 12">
                <a:extLst>
                  <a:ext uri="{FF2B5EF4-FFF2-40B4-BE49-F238E27FC236}">
                    <a16:creationId xmlns:a16="http://schemas.microsoft.com/office/drawing/2014/main" id="{D7CC20B8-B103-1C4A-3710-38CEA967F348}"/>
                  </a:ext>
                </a:extLst>
              </p:cNvPr>
              <p:cNvSpPr txBox="1">
                <a:spLocks noRot="1" noChangeAspect="1" noMove="1" noResize="1" noEditPoints="1" noAdjustHandles="1" noChangeArrowheads="1" noChangeShapeType="1" noTextEdit="1"/>
              </p:cNvSpPr>
              <p:nvPr/>
            </p:nvSpPr>
            <p:spPr>
              <a:xfrm>
                <a:off x="889739" y="2444815"/>
                <a:ext cx="3867725" cy="64280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63B7E1D-B27E-5BEB-C4BD-21325274D30E}"/>
                  </a:ext>
                </a:extLst>
              </p:cNvPr>
              <p:cNvSpPr txBox="1"/>
              <p:nvPr/>
            </p:nvSpPr>
            <p:spPr>
              <a:xfrm>
                <a:off x="1071500" y="3629307"/>
                <a:ext cx="3504204" cy="1107996"/>
              </a:xfrm>
              <a:prstGeom prst="rect">
                <a:avLst/>
              </a:prstGeom>
              <a:noFill/>
            </p:spPr>
            <p:txBody>
              <a:bodyPr wrap="square" rtlCol="0">
                <a:spAutoFit/>
              </a:bodyPr>
              <a:lstStyle/>
              <a:p>
                <a:pPr algn="ctr"/>
                <a14:m>
                  <m:oMath xmlns:m="http://schemas.openxmlformats.org/officeDocument/2006/math">
                    <m:r>
                      <a:rPr lang="es-ES" sz="2200" b="0" i="1" smtClean="0">
                        <a:solidFill>
                          <a:srgbClr val="FF0000"/>
                        </a:solidFill>
                        <a:latin typeface="Cambria Math" panose="02040503050406030204" pitchFamily="18" charset="0"/>
                        <a:ea typeface="Cambria" panose="02040503050406030204" pitchFamily="18" charset="0"/>
                      </a:rPr>
                      <m:t>𝜏</m:t>
                    </m:r>
                  </m:oMath>
                </a14:m>
                <a:r>
                  <a:rPr lang="es-ES" sz="2200">
                    <a:latin typeface="Georgia Pro" panose="02040502050405020303" pitchFamily="18" charset="0"/>
                    <a:ea typeface="Cambria" panose="02040503050406030204" pitchFamily="18" charset="0"/>
                  </a:rPr>
                  <a:t> = </a:t>
                </a:r>
                <a:r>
                  <a:rPr lang="es-ES" sz="2200">
                    <a:latin typeface="Georgia" panose="02040502050405020303" pitchFamily="18" charset="0"/>
                    <a:ea typeface="Cambria" panose="02040503050406030204" pitchFamily="18" charset="0"/>
                  </a:rPr>
                  <a:t>Tiempo de correlación</a:t>
                </a:r>
              </a:p>
              <a:p>
                <a:pPr algn="ctr"/>
                <a:endParaRPr lang="es-ES" sz="2200">
                  <a:latin typeface="Georgia Pro" panose="02040502050405020303" pitchFamily="18" charset="0"/>
                  <a:ea typeface="Cambria" panose="02040503050406030204" pitchFamily="18" charset="0"/>
                </a:endParaRPr>
              </a:p>
              <a:p>
                <a:pPr algn="ctr"/>
                <a:r>
                  <a:rPr lang="es-ES" sz="2200" i="1">
                    <a:solidFill>
                      <a:srgbClr val="FF0000"/>
                    </a:solidFill>
                    <a:latin typeface="Cambria Math" panose="02040503050406030204" pitchFamily="18" charset="0"/>
                    <a:ea typeface="Cambria Math" panose="02040503050406030204" pitchFamily="18" charset="0"/>
                  </a:rPr>
                  <a:t>D</a:t>
                </a:r>
                <a:r>
                  <a:rPr lang="es-ES" sz="2200">
                    <a:latin typeface="Georgia Pro" panose="02040502050405020303" pitchFamily="18" charset="0"/>
                    <a:ea typeface="Cambria" panose="02040503050406030204" pitchFamily="18" charset="0"/>
                  </a:rPr>
                  <a:t> = </a:t>
                </a:r>
                <a:r>
                  <a:rPr lang="es-ES" sz="2200">
                    <a:latin typeface="Georgia" panose="02040502050405020303" pitchFamily="18" charset="0"/>
                    <a:ea typeface="Cambria" panose="02040503050406030204" pitchFamily="18" charset="0"/>
                  </a:rPr>
                  <a:t>Intensidad del ruido</a:t>
                </a:r>
              </a:p>
            </p:txBody>
          </p:sp>
        </mc:Choice>
        <mc:Fallback xmlns="">
          <p:sp>
            <p:nvSpPr>
              <p:cNvPr id="14" name="TextBox 13">
                <a:extLst>
                  <a:ext uri="{FF2B5EF4-FFF2-40B4-BE49-F238E27FC236}">
                    <a16:creationId xmlns:a16="http://schemas.microsoft.com/office/drawing/2014/main" id="{463B7E1D-B27E-5BEB-C4BD-21325274D30E}"/>
                  </a:ext>
                </a:extLst>
              </p:cNvPr>
              <p:cNvSpPr txBox="1">
                <a:spLocks noRot="1" noChangeAspect="1" noMove="1" noResize="1" noEditPoints="1" noAdjustHandles="1" noChangeArrowheads="1" noChangeShapeType="1" noTextEdit="1"/>
              </p:cNvSpPr>
              <p:nvPr/>
            </p:nvSpPr>
            <p:spPr>
              <a:xfrm>
                <a:off x="1071500" y="3629307"/>
                <a:ext cx="3504204" cy="1107996"/>
              </a:xfrm>
              <a:prstGeom prst="rect">
                <a:avLst/>
              </a:prstGeom>
              <a:blipFill>
                <a:blip r:embed="rId7"/>
                <a:stretch>
                  <a:fillRect t="-3846" b="-10440"/>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095BD4A8-42BC-4668-293E-6B871251D5B3}"/>
              </a:ext>
            </a:extLst>
          </p:cNvPr>
          <p:cNvSpPr txBox="1"/>
          <p:nvPr/>
        </p:nvSpPr>
        <p:spPr>
          <a:xfrm>
            <a:off x="394944" y="1663927"/>
            <a:ext cx="4857316" cy="430887"/>
          </a:xfrm>
          <a:prstGeom prst="rect">
            <a:avLst/>
          </a:prstGeom>
          <a:noFill/>
        </p:spPr>
        <p:txBody>
          <a:bodyPr wrap="square" rtlCol="0">
            <a:spAutoFit/>
          </a:bodyPr>
          <a:lstStyle/>
          <a:p>
            <a:pPr algn="ctr"/>
            <a:r>
              <a:rPr lang="es-ES" sz="2200">
                <a:latin typeface="Georgia" panose="02040502050405020303" pitchFamily="18" charset="0"/>
                <a:ea typeface="Cambria" panose="02040503050406030204" pitchFamily="18" charset="0"/>
              </a:rPr>
              <a:t>Proceso de </a:t>
            </a:r>
            <a:r>
              <a:rPr lang="es-ES" sz="2200" b="1" err="1">
                <a:latin typeface="Georgia" panose="02040502050405020303" pitchFamily="18" charset="0"/>
                <a:ea typeface="Cambria" panose="02040503050406030204" pitchFamily="18" charset="0"/>
              </a:rPr>
              <a:t>Ornstein-Uhlenbeck</a:t>
            </a:r>
            <a:endParaRPr lang="es-ES" sz="2200" b="1">
              <a:latin typeface="Georgia" panose="02040502050405020303"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412319B-685A-F4C1-39AD-A31F17F33BD2}"/>
                  </a:ext>
                </a:extLst>
              </p:cNvPr>
              <p:cNvSpPr txBox="1"/>
              <p:nvPr/>
            </p:nvSpPr>
            <p:spPr>
              <a:xfrm>
                <a:off x="916355" y="4978629"/>
                <a:ext cx="3814494" cy="430887"/>
              </a:xfrm>
              <a:prstGeom prst="rect">
                <a:avLst/>
              </a:prstGeom>
              <a:noFill/>
            </p:spPr>
            <p:txBody>
              <a:bodyPr wrap="square" rtlCol="0">
                <a:spAutoFit/>
              </a:bodyPr>
              <a:lstStyle/>
              <a:p>
                <a:pPr algn="ctr"/>
                <a14:m>
                  <m:oMath xmlns:m="http://schemas.openxmlformats.org/officeDocument/2006/math">
                    <m:sSub>
                      <m:sSubPr>
                        <m:ctrlPr>
                          <a:rPr lang="es-ES" sz="2200" b="0" i="1" smtClean="0">
                            <a:solidFill>
                              <a:srgbClr val="0070C0"/>
                            </a:solidFill>
                            <a:latin typeface="Cambria Math" panose="02040503050406030204" pitchFamily="18" charset="0"/>
                            <a:ea typeface="Cambria" panose="02040503050406030204" pitchFamily="18" charset="0"/>
                          </a:rPr>
                        </m:ctrlPr>
                      </m:sSubPr>
                      <m:e>
                        <m:r>
                          <a:rPr lang="es-ES" sz="2200" b="0" i="1" smtClean="0">
                            <a:solidFill>
                              <a:srgbClr val="0070C0"/>
                            </a:solidFill>
                            <a:latin typeface="Cambria Math" panose="02040503050406030204" pitchFamily="18" charset="0"/>
                            <a:ea typeface="Cambria" panose="02040503050406030204" pitchFamily="18" charset="0"/>
                          </a:rPr>
                          <m:t>𝑊</m:t>
                        </m:r>
                      </m:e>
                      <m:sub>
                        <m:r>
                          <a:rPr lang="es-ES" sz="2200" b="0" i="1" smtClean="0">
                            <a:solidFill>
                              <a:srgbClr val="0070C0"/>
                            </a:solidFill>
                            <a:latin typeface="Cambria Math" panose="02040503050406030204" pitchFamily="18" charset="0"/>
                            <a:ea typeface="Cambria" panose="02040503050406030204" pitchFamily="18" charset="0"/>
                          </a:rPr>
                          <m:t>𝑡</m:t>
                        </m:r>
                      </m:sub>
                    </m:sSub>
                    <m:r>
                      <a:rPr lang="es-ES" sz="2200" b="0" i="1" smtClean="0">
                        <a:latin typeface="Cambria Math" panose="02040503050406030204" pitchFamily="18" charset="0"/>
                        <a:ea typeface="Cambria Math" panose="02040503050406030204" pitchFamily="18" charset="0"/>
                      </a:rPr>
                      <m:t>≡ </m:t>
                    </m:r>
                  </m:oMath>
                </a14:m>
                <a:r>
                  <a:rPr lang="es-ES" sz="2200">
                    <a:latin typeface="Georgia" panose="02040502050405020303" pitchFamily="18" charset="0"/>
                    <a:ea typeface="Cambria" panose="02040503050406030204" pitchFamily="18" charset="0"/>
                  </a:rPr>
                  <a:t>Proceso de Wiener</a:t>
                </a:r>
              </a:p>
            </p:txBody>
          </p:sp>
        </mc:Choice>
        <mc:Fallback xmlns="">
          <p:sp>
            <p:nvSpPr>
              <p:cNvPr id="21" name="TextBox 20">
                <a:extLst>
                  <a:ext uri="{FF2B5EF4-FFF2-40B4-BE49-F238E27FC236}">
                    <a16:creationId xmlns:a16="http://schemas.microsoft.com/office/drawing/2014/main" id="{1412319B-685A-F4C1-39AD-A31F17F33BD2}"/>
                  </a:ext>
                </a:extLst>
              </p:cNvPr>
              <p:cNvSpPr txBox="1">
                <a:spLocks noRot="1" noChangeAspect="1" noMove="1" noResize="1" noEditPoints="1" noAdjustHandles="1" noChangeArrowheads="1" noChangeShapeType="1" noTextEdit="1"/>
              </p:cNvSpPr>
              <p:nvPr/>
            </p:nvSpPr>
            <p:spPr>
              <a:xfrm>
                <a:off x="916355" y="4978629"/>
                <a:ext cx="3814494" cy="430887"/>
              </a:xfrm>
              <a:prstGeom prst="rect">
                <a:avLst/>
              </a:prstGeom>
              <a:blipFill>
                <a:blip r:embed="rId8"/>
                <a:stretch>
                  <a:fillRect t="-10000" b="-28571"/>
                </a:stretch>
              </a:blipFill>
            </p:spPr>
            <p:txBody>
              <a:bodyPr/>
              <a:lstStyle/>
              <a:p>
                <a:r>
                  <a:rPr lang="en-US">
                    <a:noFill/>
                  </a:rPr>
                  <a:t> </a:t>
                </a:r>
              </a:p>
            </p:txBody>
          </p:sp>
        </mc:Fallback>
      </mc:AlternateContent>
      <p:sp>
        <p:nvSpPr>
          <p:cNvPr id="7" name="CuadroTexto 2">
            <a:extLst>
              <a:ext uri="{FF2B5EF4-FFF2-40B4-BE49-F238E27FC236}">
                <a16:creationId xmlns:a16="http://schemas.microsoft.com/office/drawing/2014/main" id="{4E0C6EA7-D6A6-C4E8-90F5-5EC9A56EB749}"/>
              </a:ext>
            </a:extLst>
          </p:cNvPr>
          <p:cNvSpPr txBox="1"/>
          <p:nvPr/>
        </p:nvSpPr>
        <p:spPr>
          <a:xfrm>
            <a:off x="10796787" y="6412604"/>
            <a:ext cx="13254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s-ES">
                <a:latin typeface="Georgia Pro"/>
                <a:cs typeface="Calibri"/>
              </a:rPr>
              <a:t>Página 17</a:t>
            </a:r>
          </a:p>
        </p:txBody>
      </p:sp>
    </p:spTree>
    <p:extLst>
      <p:ext uri="{BB962C8B-B14F-4D97-AF65-F5344CB8AC3E}">
        <p14:creationId xmlns:p14="http://schemas.microsoft.com/office/powerpoint/2010/main" val="6768956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EAFE1-8CC5-D6E7-CD6F-668B5F28A2CC}"/>
            </a:ext>
          </a:extLst>
        </p:cNvPr>
        <p:cNvGrpSpPr/>
        <p:nvPr/>
      </p:nvGrpSpPr>
      <p:grpSpPr>
        <a:xfrm>
          <a:off x="0" y="0"/>
          <a:ext cx="0" cy="0"/>
          <a:chOff x="0" y="0"/>
          <a:chExt cx="0" cy="0"/>
        </a:xfrm>
      </p:grpSpPr>
      <p:sp>
        <p:nvSpPr>
          <p:cNvPr id="2" name="Rectángulo 1">
            <a:extLst>
              <a:ext uri="{FF2B5EF4-FFF2-40B4-BE49-F238E27FC236}">
                <a16:creationId xmlns:a16="http://schemas.microsoft.com/office/drawing/2014/main" id="{84FE9671-B459-41FE-2339-CE73CC076359}"/>
              </a:ext>
            </a:extLst>
          </p:cNvPr>
          <p:cNvSpPr/>
          <p:nvPr/>
        </p:nvSpPr>
        <p:spPr>
          <a:xfrm>
            <a:off x="-5366" y="-2683"/>
            <a:ext cx="12213463" cy="110543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3" descr="E.T.S.I. Aeronáutica y del Espacio: Identidad Gráfica">
            <a:extLst>
              <a:ext uri="{FF2B5EF4-FFF2-40B4-BE49-F238E27FC236}">
                <a16:creationId xmlns:a16="http://schemas.microsoft.com/office/drawing/2014/main" id="{5D7B5856-FC14-3395-D5A5-E6FAA9103856}"/>
              </a:ext>
            </a:extLst>
          </p:cNvPr>
          <p:cNvPicPr>
            <a:picLocks noChangeAspect="1"/>
          </p:cNvPicPr>
          <p:nvPr/>
        </p:nvPicPr>
        <p:blipFill>
          <a:blip r:embed="rId3"/>
          <a:stretch>
            <a:fillRect/>
          </a:stretch>
        </p:blipFill>
        <p:spPr>
          <a:xfrm>
            <a:off x="267723" y="131828"/>
            <a:ext cx="1813971" cy="838526"/>
          </a:xfrm>
          <a:prstGeom prst="rect">
            <a:avLst/>
          </a:prstGeom>
        </p:spPr>
      </p:pic>
      <p:pic>
        <p:nvPicPr>
          <p:cNvPr id="5" name="Imagen 4" descr="Universidad Politécnica de Madrid">
            <a:extLst>
              <a:ext uri="{FF2B5EF4-FFF2-40B4-BE49-F238E27FC236}">
                <a16:creationId xmlns:a16="http://schemas.microsoft.com/office/drawing/2014/main" id="{D0F4FC0B-FEAC-76B3-2CF0-59506A7BBB21}"/>
              </a:ext>
            </a:extLst>
          </p:cNvPr>
          <p:cNvPicPr>
            <a:picLocks noChangeAspect="1"/>
          </p:cNvPicPr>
          <p:nvPr/>
        </p:nvPicPr>
        <p:blipFill>
          <a:blip r:embed="rId4"/>
          <a:stretch>
            <a:fillRect/>
          </a:stretch>
        </p:blipFill>
        <p:spPr>
          <a:xfrm>
            <a:off x="10412893" y="1859"/>
            <a:ext cx="1476453" cy="1108713"/>
          </a:xfrm>
          <a:prstGeom prst="rect">
            <a:avLst/>
          </a:prstGeom>
        </p:spPr>
      </p:pic>
      <p:sp>
        <p:nvSpPr>
          <p:cNvPr id="7" name="CuadroTexto 5">
            <a:extLst>
              <a:ext uri="{FF2B5EF4-FFF2-40B4-BE49-F238E27FC236}">
                <a16:creationId xmlns:a16="http://schemas.microsoft.com/office/drawing/2014/main" id="{33578608-DD9A-6C37-9DFB-B77556C96D4D}"/>
              </a:ext>
            </a:extLst>
          </p:cNvPr>
          <p:cNvSpPr txBox="1"/>
          <p:nvPr/>
        </p:nvSpPr>
        <p:spPr>
          <a:xfrm>
            <a:off x="2184042" y="17746"/>
            <a:ext cx="7823915"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4000" b="1">
                <a:latin typeface="Garamond"/>
                <a:cs typeface="Calibri"/>
              </a:rPr>
              <a:t>Proceso Estocástico</a:t>
            </a:r>
          </a:p>
          <a:p>
            <a:pPr algn="ctr"/>
            <a:r>
              <a:rPr lang="es-ES" sz="2800" b="1">
                <a:latin typeface="Garamond"/>
                <a:cs typeface="Calibri"/>
              </a:rPr>
              <a:t>Implementación Numérica de la EDE</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1D5EFBD-8EE0-DD85-8C3D-648464E2CC61}"/>
                  </a:ext>
                </a:extLst>
              </p:cNvPr>
              <p:cNvSpPr txBox="1"/>
              <p:nvPr/>
            </p:nvSpPr>
            <p:spPr>
              <a:xfrm>
                <a:off x="1736238" y="2827421"/>
                <a:ext cx="1153329" cy="6428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ES" sz="2200" i="1" smtClean="0">
                              <a:latin typeface="Cambria Math" panose="02040503050406030204" pitchFamily="18" charset="0"/>
                            </a:rPr>
                          </m:ctrlPr>
                        </m:fPr>
                        <m:num>
                          <m:r>
                            <a:rPr lang="es-ES" sz="2200" b="0" i="1" smtClean="0">
                              <a:latin typeface="Cambria Math" panose="02040503050406030204" pitchFamily="18" charset="0"/>
                            </a:rPr>
                            <m:t>𝑑</m:t>
                          </m:r>
                          <m:sSub>
                            <m:sSubPr>
                              <m:ctrlPr>
                                <a:rPr lang="es-ES" sz="2200" b="0" i="1" smtClean="0">
                                  <a:latin typeface="Cambria Math" panose="02040503050406030204" pitchFamily="18" charset="0"/>
                                </a:rPr>
                              </m:ctrlPr>
                            </m:sSubPr>
                            <m:e>
                              <m:r>
                                <a:rPr lang="es-ES" sz="2200" b="0" i="1" smtClean="0">
                                  <a:latin typeface="Cambria Math" panose="02040503050406030204" pitchFamily="18" charset="0"/>
                                </a:rPr>
                                <m:t>𝑥</m:t>
                              </m:r>
                            </m:e>
                            <m:sub>
                              <m:r>
                                <a:rPr lang="es-ES" sz="2200" b="0" i="1" smtClean="0">
                                  <a:latin typeface="Cambria Math" panose="02040503050406030204" pitchFamily="18" charset="0"/>
                                </a:rPr>
                                <m:t>1</m:t>
                              </m:r>
                            </m:sub>
                          </m:sSub>
                        </m:num>
                        <m:den>
                          <m:r>
                            <a:rPr lang="es-ES" sz="2200" b="0" i="1" smtClean="0">
                              <a:latin typeface="Cambria Math" panose="02040503050406030204" pitchFamily="18" charset="0"/>
                            </a:rPr>
                            <m:t>𝑑𝑡</m:t>
                          </m:r>
                        </m:den>
                      </m:f>
                      <m:r>
                        <a:rPr lang="es-ES" sz="2200" b="0" i="1" smtClean="0">
                          <a:latin typeface="Cambria Math" panose="02040503050406030204" pitchFamily="18" charset="0"/>
                        </a:rPr>
                        <m:t>=</m:t>
                      </m:r>
                      <m:sSub>
                        <m:sSubPr>
                          <m:ctrlPr>
                            <a:rPr lang="es-ES" sz="2200" b="0" i="1" smtClean="0">
                              <a:latin typeface="Cambria Math" panose="02040503050406030204" pitchFamily="18" charset="0"/>
                            </a:rPr>
                          </m:ctrlPr>
                        </m:sSubPr>
                        <m:e>
                          <m:r>
                            <a:rPr lang="es-ES" sz="2200" b="0" i="1" smtClean="0">
                              <a:latin typeface="Cambria Math" panose="02040503050406030204" pitchFamily="18" charset="0"/>
                            </a:rPr>
                            <m:t>𝑥</m:t>
                          </m:r>
                        </m:e>
                        <m:sub>
                          <m:r>
                            <a:rPr lang="es-ES" sz="2200" b="0" i="1" smtClean="0">
                              <a:latin typeface="Cambria Math" panose="02040503050406030204" pitchFamily="18" charset="0"/>
                            </a:rPr>
                            <m:t>2</m:t>
                          </m:r>
                        </m:sub>
                      </m:sSub>
                    </m:oMath>
                  </m:oMathPara>
                </a14:m>
                <a:endParaRPr lang="es-ES" sz="2200"/>
              </a:p>
            </p:txBody>
          </p:sp>
        </mc:Choice>
        <mc:Fallback xmlns="">
          <p:sp>
            <p:nvSpPr>
              <p:cNvPr id="13" name="TextBox 12">
                <a:extLst>
                  <a:ext uri="{FF2B5EF4-FFF2-40B4-BE49-F238E27FC236}">
                    <a16:creationId xmlns:a16="http://schemas.microsoft.com/office/drawing/2014/main" id="{01D5EFBD-8EE0-DD85-8C3D-648464E2CC61}"/>
                  </a:ext>
                </a:extLst>
              </p:cNvPr>
              <p:cNvSpPr txBox="1">
                <a:spLocks noRot="1" noChangeAspect="1" noMove="1" noResize="1" noEditPoints="1" noAdjustHandles="1" noChangeArrowheads="1" noChangeShapeType="1" noTextEdit="1"/>
              </p:cNvSpPr>
              <p:nvPr/>
            </p:nvSpPr>
            <p:spPr>
              <a:xfrm>
                <a:off x="1736238" y="2827421"/>
                <a:ext cx="1153329" cy="64280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450531C-0AF3-9067-C078-06B1026CDEDB}"/>
                  </a:ext>
                </a:extLst>
              </p:cNvPr>
              <p:cNvSpPr txBox="1"/>
              <p:nvPr/>
            </p:nvSpPr>
            <p:spPr>
              <a:xfrm>
                <a:off x="1736238" y="3681633"/>
                <a:ext cx="3434273" cy="6428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ES" sz="2200" i="1" smtClean="0">
                              <a:latin typeface="Cambria Math" panose="02040503050406030204" pitchFamily="18" charset="0"/>
                            </a:rPr>
                          </m:ctrlPr>
                        </m:fPr>
                        <m:num>
                          <m:r>
                            <a:rPr lang="es-ES" sz="2200" b="0" i="1" smtClean="0">
                              <a:latin typeface="Cambria Math" panose="02040503050406030204" pitchFamily="18" charset="0"/>
                            </a:rPr>
                            <m:t>𝑑</m:t>
                          </m:r>
                          <m:sSub>
                            <m:sSubPr>
                              <m:ctrlPr>
                                <a:rPr lang="es-ES" sz="2200" b="0" i="1" smtClean="0">
                                  <a:latin typeface="Cambria Math" panose="02040503050406030204" pitchFamily="18" charset="0"/>
                                </a:rPr>
                              </m:ctrlPr>
                            </m:sSubPr>
                            <m:e>
                              <m:r>
                                <a:rPr lang="es-ES" sz="2200" b="0" i="1" smtClean="0">
                                  <a:latin typeface="Cambria Math" panose="02040503050406030204" pitchFamily="18" charset="0"/>
                                </a:rPr>
                                <m:t>𝑥</m:t>
                              </m:r>
                            </m:e>
                            <m:sub>
                              <m:r>
                                <a:rPr lang="es-ES" sz="2200" b="0" i="1" smtClean="0">
                                  <a:latin typeface="Cambria Math" panose="02040503050406030204" pitchFamily="18" charset="0"/>
                                </a:rPr>
                                <m:t>2</m:t>
                              </m:r>
                            </m:sub>
                          </m:sSub>
                        </m:num>
                        <m:den>
                          <m:r>
                            <a:rPr lang="es-ES" sz="2200" b="0" i="1" smtClean="0">
                              <a:latin typeface="Cambria Math" panose="02040503050406030204" pitchFamily="18" charset="0"/>
                            </a:rPr>
                            <m:t>𝑑𝑡</m:t>
                          </m:r>
                        </m:den>
                      </m:f>
                      <m:r>
                        <a:rPr lang="es-ES" sz="2200" b="0" i="1" smtClean="0">
                          <a:latin typeface="Cambria Math" panose="02040503050406030204" pitchFamily="18" charset="0"/>
                        </a:rPr>
                        <m:t>=</m:t>
                      </m:r>
                      <m:r>
                        <a:rPr lang="es-ES" sz="2200" b="0" i="1" smtClean="0">
                          <a:latin typeface="Cambria Math" panose="02040503050406030204" pitchFamily="18" charset="0"/>
                        </a:rPr>
                        <m:t>𝜇</m:t>
                      </m:r>
                      <m:d>
                        <m:dPr>
                          <m:ctrlPr>
                            <a:rPr lang="es-ES" sz="2200" b="0" i="1" smtClean="0">
                              <a:latin typeface="Cambria Math" panose="02040503050406030204" pitchFamily="18" charset="0"/>
                            </a:rPr>
                          </m:ctrlPr>
                        </m:dPr>
                        <m:e>
                          <m:r>
                            <a:rPr lang="es-ES" sz="2200" b="0" i="1" smtClean="0">
                              <a:latin typeface="Cambria Math" panose="02040503050406030204" pitchFamily="18" charset="0"/>
                            </a:rPr>
                            <m:t>1−</m:t>
                          </m:r>
                          <m:sSubSup>
                            <m:sSubSupPr>
                              <m:ctrlPr>
                                <a:rPr lang="es-ES" sz="2200" b="0" i="1" smtClean="0">
                                  <a:latin typeface="Cambria Math" panose="02040503050406030204" pitchFamily="18" charset="0"/>
                                </a:rPr>
                              </m:ctrlPr>
                            </m:sSubSupPr>
                            <m:e>
                              <m:r>
                                <a:rPr lang="es-ES" sz="2200" b="0" i="1" smtClean="0">
                                  <a:latin typeface="Cambria Math" panose="02040503050406030204" pitchFamily="18" charset="0"/>
                                </a:rPr>
                                <m:t>𝑥</m:t>
                              </m:r>
                            </m:e>
                            <m:sub>
                              <m:r>
                                <a:rPr lang="es-ES" sz="2200" b="0" i="1" smtClean="0">
                                  <a:latin typeface="Cambria Math" panose="02040503050406030204" pitchFamily="18" charset="0"/>
                                </a:rPr>
                                <m:t>1</m:t>
                              </m:r>
                            </m:sub>
                            <m:sup>
                              <m:r>
                                <a:rPr lang="es-ES" sz="2200" b="0" i="1" smtClean="0">
                                  <a:latin typeface="Cambria Math" panose="02040503050406030204" pitchFamily="18" charset="0"/>
                                </a:rPr>
                                <m:t>2</m:t>
                              </m:r>
                            </m:sup>
                          </m:sSubSup>
                        </m:e>
                      </m:d>
                      <m:sSub>
                        <m:sSubPr>
                          <m:ctrlPr>
                            <a:rPr lang="es-ES" sz="2200" b="0" i="1" smtClean="0">
                              <a:latin typeface="Cambria Math" panose="02040503050406030204" pitchFamily="18" charset="0"/>
                            </a:rPr>
                          </m:ctrlPr>
                        </m:sSubPr>
                        <m:e>
                          <m:r>
                            <a:rPr lang="es-ES" sz="2200" b="0" i="1" smtClean="0">
                              <a:latin typeface="Cambria Math" panose="02040503050406030204" pitchFamily="18" charset="0"/>
                            </a:rPr>
                            <m:t>𝑥</m:t>
                          </m:r>
                        </m:e>
                        <m:sub>
                          <m:r>
                            <a:rPr lang="es-ES" sz="2200" b="0" i="1" smtClean="0">
                              <a:latin typeface="Cambria Math" panose="02040503050406030204" pitchFamily="18" charset="0"/>
                            </a:rPr>
                            <m:t>2</m:t>
                          </m:r>
                        </m:sub>
                      </m:sSub>
                      <m:r>
                        <a:rPr lang="es-ES" sz="2200" b="0" i="1" smtClean="0">
                          <a:latin typeface="Cambria Math" panose="02040503050406030204" pitchFamily="18" charset="0"/>
                        </a:rPr>
                        <m:t>−</m:t>
                      </m:r>
                      <m:sSub>
                        <m:sSubPr>
                          <m:ctrlPr>
                            <a:rPr lang="es-ES" sz="2200" b="0" i="1" smtClean="0">
                              <a:latin typeface="Cambria Math" panose="02040503050406030204" pitchFamily="18" charset="0"/>
                            </a:rPr>
                          </m:ctrlPr>
                        </m:sSubPr>
                        <m:e>
                          <m:r>
                            <a:rPr lang="es-ES" sz="2200" b="0" i="1" smtClean="0">
                              <a:latin typeface="Cambria Math" panose="02040503050406030204" pitchFamily="18" charset="0"/>
                            </a:rPr>
                            <m:t>𝑥</m:t>
                          </m:r>
                        </m:e>
                        <m:sub>
                          <m:r>
                            <a:rPr lang="es-ES" sz="2200" b="0" i="1" smtClean="0">
                              <a:latin typeface="Cambria Math" panose="02040503050406030204" pitchFamily="18" charset="0"/>
                            </a:rPr>
                            <m:t>1</m:t>
                          </m:r>
                        </m:sub>
                      </m:sSub>
                      <m:r>
                        <a:rPr lang="es-ES" sz="2200" b="0" i="1" smtClean="0">
                          <a:latin typeface="Cambria Math" panose="02040503050406030204" pitchFamily="18" charset="0"/>
                        </a:rPr>
                        <m:t>+</m:t>
                      </m:r>
                      <m:r>
                        <a:rPr lang="es-ES" sz="2200" b="1" i="1" smtClean="0">
                          <a:solidFill>
                            <a:schemeClr val="accent6">
                              <a:lumMod val="75000"/>
                            </a:schemeClr>
                          </a:solidFill>
                          <a:latin typeface="Cambria Math" panose="02040503050406030204" pitchFamily="18" charset="0"/>
                        </a:rPr>
                        <m:t>𝝃</m:t>
                      </m:r>
                    </m:oMath>
                  </m:oMathPara>
                </a14:m>
                <a:endParaRPr lang="es-ES" sz="2200" b="1"/>
              </a:p>
            </p:txBody>
          </p:sp>
        </mc:Choice>
        <mc:Fallback xmlns="">
          <p:sp>
            <p:nvSpPr>
              <p:cNvPr id="14" name="TextBox 13">
                <a:extLst>
                  <a:ext uri="{FF2B5EF4-FFF2-40B4-BE49-F238E27FC236}">
                    <a16:creationId xmlns:a16="http://schemas.microsoft.com/office/drawing/2014/main" id="{A450531C-0AF3-9067-C078-06B1026CDEDB}"/>
                  </a:ext>
                </a:extLst>
              </p:cNvPr>
              <p:cNvSpPr txBox="1">
                <a:spLocks noRot="1" noChangeAspect="1" noMove="1" noResize="1" noEditPoints="1" noAdjustHandles="1" noChangeArrowheads="1" noChangeShapeType="1" noTextEdit="1"/>
              </p:cNvSpPr>
              <p:nvPr/>
            </p:nvSpPr>
            <p:spPr>
              <a:xfrm>
                <a:off x="1736238" y="3681633"/>
                <a:ext cx="3434273" cy="64280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A5FC858-610D-B8DF-20BD-DDC4EA318106}"/>
                  </a:ext>
                </a:extLst>
              </p:cNvPr>
              <p:cNvSpPr txBox="1"/>
              <p:nvPr/>
            </p:nvSpPr>
            <p:spPr>
              <a:xfrm>
                <a:off x="1695725" y="5387221"/>
                <a:ext cx="4673139"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sz="2200" b="0" i="1" smtClean="0">
                              <a:latin typeface="Cambria Math" panose="02040503050406030204" pitchFamily="18" charset="0"/>
                            </a:rPr>
                          </m:ctrlPr>
                        </m:sSubPr>
                        <m:e>
                          <m:r>
                            <a:rPr lang="es-ES" sz="2200" b="0" i="1" smtClean="0">
                              <a:latin typeface="Cambria Math" panose="02040503050406030204" pitchFamily="18" charset="0"/>
                            </a:rPr>
                            <m:t>𝑥</m:t>
                          </m:r>
                        </m:e>
                        <m:sub>
                          <m:r>
                            <a:rPr lang="es-ES" sz="2200" b="0" i="1" smtClean="0">
                              <a:latin typeface="Cambria Math" panose="02040503050406030204" pitchFamily="18" charset="0"/>
                            </a:rPr>
                            <m:t>1</m:t>
                          </m:r>
                        </m:sub>
                      </m:sSub>
                      <m:d>
                        <m:dPr>
                          <m:ctrlPr>
                            <a:rPr lang="es-ES" sz="2200" b="0" i="1" smtClean="0">
                              <a:latin typeface="Cambria Math" panose="02040503050406030204" pitchFamily="18" charset="0"/>
                            </a:rPr>
                          </m:ctrlPr>
                        </m:dPr>
                        <m:e>
                          <m:r>
                            <a:rPr lang="es-ES" sz="2200" b="0" i="1" smtClean="0">
                              <a:latin typeface="Cambria Math" panose="02040503050406030204" pitchFamily="18" charset="0"/>
                            </a:rPr>
                            <m:t>0</m:t>
                          </m:r>
                        </m:e>
                      </m:d>
                      <m:r>
                        <a:rPr lang="es-ES" sz="2200" b="0" i="1" smtClean="0">
                          <a:latin typeface="Cambria Math" panose="02040503050406030204" pitchFamily="18" charset="0"/>
                        </a:rPr>
                        <m:t>=</m:t>
                      </m:r>
                      <m:sSub>
                        <m:sSubPr>
                          <m:ctrlPr>
                            <a:rPr lang="es-ES" sz="2200" b="0" i="1" smtClean="0">
                              <a:latin typeface="Cambria Math" panose="02040503050406030204" pitchFamily="18" charset="0"/>
                            </a:rPr>
                          </m:ctrlPr>
                        </m:sSubPr>
                        <m:e>
                          <m:r>
                            <a:rPr lang="es-ES" sz="2200" b="0" i="1" smtClean="0">
                              <a:latin typeface="Cambria Math" panose="02040503050406030204" pitchFamily="18" charset="0"/>
                            </a:rPr>
                            <m:t>𝑥</m:t>
                          </m:r>
                        </m:e>
                        <m:sub>
                          <m:r>
                            <a:rPr lang="es-ES" sz="2200" b="0" i="1" smtClean="0">
                              <a:latin typeface="Cambria Math" panose="02040503050406030204" pitchFamily="18" charset="0"/>
                            </a:rPr>
                            <m:t>0</m:t>
                          </m:r>
                        </m:sub>
                      </m:sSub>
                      <m:r>
                        <a:rPr lang="es-ES" sz="2200" b="0" i="1" smtClean="0">
                          <a:latin typeface="Cambria Math" panose="02040503050406030204" pitchFamily="18" charset="0"/>
                        </a:rPr>
                        <m:t>;   </m:t>
                      </m:r>
                      <m:sSub>
                        <m:sSubPr>
                          <m:ctrlPr>
                            <a:rPr lang="es-ES" sz="2200" b="0" i="1" smtClean="0">
                              <a:latin typeface="Cambria Math" panose="02040503050406030204" pitchFamily="18" charset="0"/>
                            </a:rPr>
                          </m:ctrlPr>
                        </m:sSubPr>
                        <m:e>
                          <m:r>
                            <a:rPr lang="es-ES" sz="2200" b="0" i="1" smtClean="0">
                              <a:latin typeface="Cambria Math" panose="02040503050406030204" pitchFamily="18" charset="0"/>
                            </a:rPr>
                            <m:t>𝑥</m:t>
                          </m:r>
                        </m:e>
                        <m:sub>
                          <m:r>
                            <a:rPr lang="es-ES" sz="2200" b="0" i="1" smtClean="0">
                              <a:latin typeface="Cambria Math" panose="02040503050406030204" pitchFamily="18" charset="0"/>
                            </a:rPr>
                            <m:t>2</m:t>
                          </m:r>
                        </m:sub>
                      </m:sSub>
                      <m:d>
                        <m:dPr>
                          <m:ctrlPr>
                            <a:rPr lang="es-ES" sz="2200" b="0" i="1" smtClean="0">
                              <a:latin typeface="Cambria Math" panose="02040503050406030204" pitchFamily="18" charset="0"/>
                            </a:rPr>
                          </m:ctrlPr>
                        </m:dPr>
                        <m:e>
                          <m:r>
                            <a:rPr lang="es-ES" sz="2200" b="0" i="1" smtClean="0">
                              <a:latin typeface="Cambria Math" panose="02040503050406030204" pitchFamily="18" charset="0"/>
                            </a:rPr>
                            <m:t>0</m:t>
                          </m:r>
                        </m:e>
                      </m:d>
                      <m:r>
                        <a:rPr lang="es-ES" sz="2200" b="0" i="1" smtClean="0">
                          <a:latin typeface="Cambria Math" panose="02040503050406030204" pitchFamily="18" charset="0"/>
                        </a:rPr>
                        <m:t>=</m:t>
                      </m:r>
                      <m:sSub>
                        <m:sSubPr>
                          <m:ctrlPr>
                            <a:rPr lang="es-ES" sz="2200" b="0" i="1" smtClean="0">
                              <a:latin typeface="Cambria Math" panose="02040503050406030204" pitchFamily="18" charset="0"/>
                            </a:rPr>
                          </m:ctrlPr>
                        </m:sSubPr>
                        <m:e>
                          <m:acc>
                            <m:accPr>
                              <m:chr m:val="̇"/>
                              <m:ctrlPr>
                                <a:rPr lang="es-ES" sz="2200" b="0" i="1" smtClean="0">
                                  <a:latin typeface="Cambria Math" panose="02040503050406030204" pitchFamily="18" charset="0"/>
                                </a:rPr>
                              </m:ctrlPr>
                            </m:accPr>
                            <m:e>
                              <m:r>
                                <a:rPr lang="es-ES" sz="2200" b="0" i="1" smtClean="0">
                                  <a:latin typeface="Cambria Math" panose="02040503050406030204" pitchFamily="18" charset="0"/>
                                </a:rPr>
                                <m:t>𝑥</m:t>
                              </m:r>
                            </m:e>
                          </m:acc>
                        </m:e>
                        <m:sub>
                          <m:r>
                            <a:rPr lang="es-ES" sz="2200" b="0" i="1" smtClean="0">
                              <a:latin typeface="Cambria Math" panose="02040503050406030204" pitchFamily="18" charset="0"/>
                            </a:rPr>
                            <m:t>0</m:t>
                          </m:r>
                        </m:sub>
                      </m:sSub>
                      <m:r>
                        <a:rPr lang="es-ES" sz="2200" b="0" i="1" smtClean="0">
                          <a:latin typeface="Cambria Math" panose="02040503050406030204" pitchFamily="18" charset="0"/>
                        </a:rPr>
                        <m:t>;    </m:t>
                      </m:r>
                      <m:r>
                        <a:rPr lang="es-ES" sz="2200" b="1" i="1" smtClean="0">
                          <a:solidFill>
                            <a:schemeClr val="accent6">
                              <a:lumMod val="75000"/>
                            </a:schemeClr>
                          </a:solidFill>
                          <a:latin typeface="Cambria Math" panose="02040503050406030204" pitchFamily="18" charset="0"/>
                        </a:rPr>
                        <m:t>𝝃</m:t>
                      </m:r>
                      <m:d>
                        <m:dPr>
                          <m:ctrlPr>
                            <a:rPr lang="es-ES" sz="2200" b="0" i="1" smtClean="0">
                              <a:latin typeface="Cambria Math" panose="02040503050406030204" pitchFamily="18" charset="0"/>
                            </a:rPr>
                          </m:ctrlPr>
                        </m:dPr>
                        <m:e>
                          <m:r>
                            <a:rPr lang="es-ES" sz="2200" b="0" i="1" smtClean="0">
                              <a:latin typeface="Cambria Math" panose="02040503050406030204" pitchFamily="18" charset="0"/>
                            </a:rPr>
                            <m:t>0</m:t>
                          </m:r>
                        </m:e>
                      </m:d>
                      <m:r>
                        <a:rPr lang="es-ES" sz="2200" b="0" i="1" smtClean="0">
                          <a:latin typeface="Cambria Math" panose="02040503050406030204" pitchFamily="18" charset="0"/>
                        </a:rPr>
                        <m:t>=</m:t>
                      </m:r>
                      <m:sSub>
                        <m:sSubPr>
                          <m:ctrlPr>
                            <a:rPr lang="es-ES" sz="2200" b="0" i="1" smtClean="0">
                              <a:solidFill>
                                <a:schemeClr val="accent6">
                                  <a:lumMod val="75000"/>
                                </a:schemeClr>
                              </a:solidFill>
                              <a:latin typeface="Cambria Math" panose="02040503050406030204" pitchFamily="18" charset="0"/>
                            </a:rPr>
                          </m:ctrlPr>
                        </m:sSubPr>
                        <m:e>
                          <m:r>
                            <a:rPr lang="es-ES" sz="2200" b="1" i="1" smtClean="0">
                              <a:solidFill>
                                <a:schemeClr val="accent6">
                                  <a:lumMod val="75000"/>
                                </a:schemeClr>
                              </a:solidFill>
                              <a:latin typeface="Cambria Math" panose="02040503050406030204" pitchFamily="18" charset="0"/>
                            </a:rPr>
                            <m:t>𝝃</m:t>
                          </m:r>
                        </m:e>
                        <m:sub>
                          <m:r>
                            <a:rPr lang="es-ES" sz="2200" b="0" i="1" smtClean="0">
                              <a:solidFill>
                                <a:schemeClr val="accent6">
                                  <a:lumMod val="75000"/>
                                </a:schemeClr>
                              </a:solidFill>
                              <a:latin typeface="Cambria Math" panose="02040503050406030204" pitchFamily="18" charset="0"/>
                            </a:rPr>
                            <m:t>0</m:t>
                          </m:r>
                        </m:sub>
                      </m:sSub>
                    </m:oMath>
                  </m:oMathPara>
                </a14:m>
                <a:endParaRPr lang="es-ES" sz="2200"/>
              </a:p>
            </p:txBody>
          </p:sp>
        </mc:Choice>
        <mc:Fallback xmlns="">
          <p:sp>
            <p:nvSpPr>
              <p:cNvPr id="15" name="TextBox 14">
                <a:extLst>
                  <a:ext uri="{FF2B5EF4-FFF2-40B4-BE49-F238E27FC236}">
                    <a16:creationId xmlns:a16="http://schemas.microsoft.com/office/drawing/2014/main" id="{8A5FC858-610D-B8DF-20BD-DDC4EA318106}"/>
                  </a:ext>
                </a:extLst>
              </p:cNvPr>
              <p:cNvSpPr txBox="1">
                <a:spLocks noRot="1" noChangeAspect="1" noMove="1" noResize="1" noEditPoints="1" noAdjustHandles="1" noChangeArrowheads="1" noChangeShapeType="1" noTextEdit="1"/>
              </p:cNvSpPr>
              <p:nvPr/>
            </p:nvSpPr>
            <p:spPr>
              <a:xfrm>
                <a:off x="1695725" y="5387221"/>
                <a:ext cx="4673139" cy="338554"/>
              </a:xfrm>
              <a:prstGeom prst="rect">
                <a:avLst/>
              </a:prstGeom>
              <a:blipFill>
                <a:blip r:embed="rId7"/>
                <a:stretch>
                  <a:fillRect b="-34545"/>
                </a:stretch>
              </a:blipFill>
            </p:spPr>
            <p:txBody>
              <a:bodyPr/>
              <a:lstStyle/>
              <a:p>
                <a:r>
                  <a:rPr lang="en-US">
                    <a:noFill/>
                  </a:rPr>
                  <a:t> </a:t>
                </a:r>
              </a:p>
            </p:txBody>
          </p:sp>
        </mc:Fallback>
      </mc:AlternateContent>
      <p:sp>
        <p:nvSpPr>
          <p:cNvPr id="16" name="Left Brace 15">
            <a:extLst>
              <a:ext uri="{FF2B5EF4-FFF2-40B4-BE49-F238E27FC236}">
                <a16:creationId xmlns:a16="http://schemas.microsoft.com/office/drawing/2014/main" id="{DB517D0B-8297-23F4-3A18-7B7FFA41199D}"/>
              </a:ext>
            </a:extLst>
          </p:cNvPr>
          <p:cNvSpPr/>
          <p:nvPr/>
        </p:nvSpPr>
        <p:spPr>
          <a:xfrm>
            <a:off x="1401318" y="2748715"/>
            <a:ext cx="335280" cy="315144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4C8A3B9-75D1-9696-DB6B-DA321896A013}"/>
                  </a:ext>
                </a:extLst>
              </p:cNvPr>
              <p:cNvSpPr txBox="1"/>
              <p:nvPr/>
            </p:nvSpPr>
            <p:spPr>
              <a:xfrm>
                <a:off x="1736238" y="4535845"/>
                <a:ext cx="2741904" cy="642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ES" sz="2200" i="1" smtClean="0">
                              <a:latin typeface="Cambria Math" panose="02040503050406030204" pitchFamily="18" charset="0"/>
                            </a:rPr>
                          </m:ctrlPr>
                        </m:fPr>
                        <m:num>
                          <m:r>
                            <a:rPr lang="es-ES" sz="2200" b="0" i="1" smtClean="0">
                              <a:latin typeface="Cambria Math" panose="02040503050406030204" pitchFamily="18" charset="0"/>
                            </a:rPr>
                            <m:t>𝑑</m:t>
                          </m:r>
                          <m:r>
                            <a:rPr lang="es-ES" sz="2200" b="1" i="1" smtClean="0">
                              <a:solidFill>
                                <a:schemeClr val="accent6">
                                  <a:lumMod val="75000"/>
                                </a:schemeClr>
                              </a:solidFill>
                              <a:latin typeface="Cambria Math" panose="02040503050406030204" pitchFamily="18" charset="0"/>
                            </a:rPr>
                            <m:t>𝝃</m:t>
                          </m:r>
                        </m:num>
                        <m:den>
                          <m:r>
                            <a:rPr lang="es-ES" sz="2200" b="0" i="1" smtClean="0">
                              <a:latin typeface="Cambria Math" panose="02040503050406030204" pitchFamily="18" charset="0"/>
                            </a:rPr>
                            <m:t>𝑑𝑡</m:t>
                          </m:r>
                        </m:den>
                      </m:f>
                      <m:r>
                        <a:rPr lang="es-ES" sz="2200" b="0" i="1" smtClean="0">
                          <a:latin typeface="Cambria Math" panose="02040503050406030204" pitchFamily="18" charset="0"/>
                        </a:rPr>
                        <m:t>=−</m:t>
                      </m:r>
                      <m:f>
                        <m:fPr>
                          <m:ctrlPr>
                            <a:rPr lang="es-ES" sz="2200" b="0" i="1" smtClean="0">
                              <a:solidFill>
                                <a:schemeClr val="tx1"/>
                              </a:solidFill>
                              <a:latin typeface="Cambria Math" panose="02040503050406030204" pitchFamily="18" charset="0"/>
                            </a:rPr>
                          </m:ctrlPr>
                        </m:fPr>
                        <m:num>
                          <m:r>
                            <a:rPr lang="es-ES" sz="2200" b="0" i="1" smtClean="0">
                              <a:solidFill>
                                <a:schemeClr val="tx1"/>
                              </a:solidFill>
                              <a:latin typeface="Cambria Math" panose="02040503050406030204" pitchFamily="18" charset="0"/>
                            </a:rPr>
                            <m:t>1</m:t>
                          </m:r>
                        </m:num>
                        <m:den>
                          <m:r>
                            <a:rPr lang="es-ES" sz="2400" b="1" i="1">
                              <a:solidFill>
                                <a:srgbClr val="FF0000"/>
                              </a:solidFill>
                              <a:latin typeface="Cambria Math" panose="02040503050406030204" pitchFamily="18" charset="0"/>
                            </a:rPr>
                            <m:t>𝝉</m:t>
                          </m:r>
                          <m:r>
                            <m:rPr>
                              <m:nor/>
                            </m:rPr>
                            <a:rPr lang="es-ES" sz="2400" b="1" dirty="0">
                              <a:solidFill>
                                <a:srgbClr val="FF0000"/>
                              </a:solidFill>
                            </a:rPr>
                            <m:t> </m:t>
                          </m:r>
                        </m:den>
                      </m:f>
                      <m:r>
                        <a:rPr lang="es-ES" sz="2200" b="1" i="1" smtClean="0">
                          <a:solidFill>
                            <a:schemeClr val="accent6">
                              <a:lumMod val="75000"/>
                            </a:schemeClr>
                          </a:solidFill>
                          <a:latin typeface="Cambria Math" panose="02040503050406030204" pitchFamily="18" charset="0"/>
                        </a:rPr>
                        <m:t>𝝃</m:t>
                      </m:r>
                      <m:r>
                        <a:rPr lang="es-ES" sz="2200" b="0" i="1" smtClean="0">
                          <a:latin typeface="Cambria Math" panose="02040503050406030204" pitchFamily="18" charset="0"/>
                        </a:rPr>
                        <m:t>+</m:t>
                      </m:r>
                      <m:rad>
                        <m:radPr>
                          <m:degHide m:val="on"/>
                          <m:ctrlPr>
                            <a:rPr lang="es-ES" sz="2200" b="0" i="1" smtClean="0">
                              <a:latin typeface="Cambria Math" panose="02040503050406030204" pitchFamily="18" charset="0"/>
                            </a:rPr>
                          </m:ctrlPr>
                        </m:radPr>
                        <m:deg/>
                        <m:e>
                          <m:r>
                            <a:rPr lang="es-ES" sz="2200" b="1" i="1" smtClean="0">
                              <a:solidFill>
                                <a:srgbClr val="FF0000"/>
                              </a:solidFill>
                              <a:latin typeface="Cambria Math" panose="02040503050406030204" pitchFamily="18" charset="0"/>
                            </a:rPr>
                            <m:t>𝑫</m:t>
                          </m:r>
                        </m:e>
                      </m:rad>
                      <m:f>
                        <m:fPr>
                          <m:ctrlPr>
                            <a:rPr lang="es-ES" sz="2200" b="0" i="1" smtClean="0">
                              <a:latin typeface="Cambria Math" panose="02040503050406030204" pitchFamily="18" charset="0"/>
                            </a:rPr>
                          </m:ctrlPr>
                        </m:fPr>
                        <m:num>
                          <m:r>
                            <a:rPr lang="es-ES" sz="2200" b="0" i="1" smtClean="0">
                              <a:latin typeface="Cambria Math" panose="02040503050406030204" pitchFamily="18" charset="0"/>
                            </a:rPr>
                            <m:t>𝑑</m:t>
                          </m:r>
                          <m:sSub>
                            <m:sSubPr>
                              <m:ctrlPr>
                                <a:rPr lang="es-ES" sz="2200" b="1" i="1" smtClean="0">
                                  <a:solidFill>
                                    <a:schemeClr val="accent1">
                                      <a:lumMod val="75000"/>
                                    </a:schemeClr>
                                  </a:solidFill>
                                  <a:latin typeface="Cambria Math" panose="02040503050406030204" pitchFamily="18" charset="0"/>
                                </a:rPr>
                              </m:ctrlPr>
                            </m:sSubPr>
                            <m:e>
                              <m:r>
                                <a:rPr lang="es-ES" sz="2200" b="1" i="1" smtClean="0">
                                  <a:solidFill>
                                    <a:schemeClr val="accent1">
                                      <a:lumMod val="75000"/>
                                    </a:schemeClr>
                                  </a:solidFill>
                                  <a:latin typeface="Cambria Math" panose="02040503050406030204" pitchFamily="18" charset="0"/>
                                </a:rPr>
                                <m:t>𝑾</m:t>
                              </m:r>
                            </m:e>
                            <m:sub>
                              <m:r>
                                <a:rPr lang="es-ES" sz="2200" b="1" i="1" smtClean="0">
                                  <a:solidFill>
                                    <a:schemeClr val="accent1">
                                      <a:lumMod val="75000"/>
                                    </a:schemeClr>
                                  </a:solidFill>
                                  <a:latin typeface="Cambria Math" panose="02040503050406030204" pitchFamily="18" charset="0"/>
                                </a:rPr>
                                <m:t>𝒕</m:t>
                              </m:r>
                            </m:sub>
                          </m:sSub>
                        </m:num>
                        <m:den>
                          <m:r>
                            <a:rPr lang="es-ES" sz="2200" b="0" i="1" smtClean="0">
                              <a:latin typeface="Cambria Math" panose="02040503050406030204" pitchFamily="18" charset="0"/>
                            </a:rPr>
                            <m:t>𝑑𝑡</m:t>
                          </m:r>
                        </m:den>
                      </m:f>
                    </m:oMath>
                  </m:oMathPara>
                </a14:m>
                <a:endParaRPr lang="es-ES" sz="2200">
                  <a:latin typeface="Cambria" panose="02040503050406030204" pitchFamily="18" charset="0"/>
                  <a:ea typeface="Cambria" panose="02040503050406030204" pitchFamily="18" charset="0"/>
                </a:endParaRPr>
              </a:p>
            </p:txBody>
          </p:sp>
        </mc:Choice>
        <mc:Fallback xmlns="">
          <p:sp>
            <p:nvSpPr>
              <p:cNvPr id="17" name="TextBox 16">
                <a:extLst>
                  <a:ext uri="{FF2B5EF4-FFF2-40B4-BE49-F238E27FC236}">
                    <a16:creationId xmlns:a16="http://schemas.microsoft.com/office/drawing/2014/main" id="{A4C8A3B9-75D1-9696-DB6B-DA321896A013}"/>
                  </a:ext>
                </a:extLst>
              </p:cNvPr>
              <p:cNvSpPr txBox="1">
                <a:spLocks noRot="1" noChangeAspect="1" noMove="1" noResize="1" noEditPoints="1" noAdjustHandles="1" noChangeArrowheads="1" noChangeShapeType="1" noTextEdit="1"/>
              </p:cNvSpPr>
              <p:nvPr/>
            </p:nvSpPr>
            <p:spPr>
              <a:xfrm>
                <a:off x="1736238" y="4535845"/>
                <a:ext cx="2741904" cy="642997"/>
              </a:xfrm>
              <a:prstGeom prst="rect">
                <a:avLst/>
              </a:prstGeom>
              <a:blipFill>
                <a:blip r:embed="rId8"/>
                <a:stretch>
                  <a:fillRect/>
                </a:stretch>
              </a:blipFill>
            </p:spPr>
            <p:txBody>
              <a:bodyPr/>
              <a:lstStyle/>
              <a:p>
                <a:r>
                  <a:rPr lang="en-US">
                    <a:noFill/>
                  </a:rPr>
                  <a:t> </a:t>
                </a:r>
              </a:p>
            </p:txBody>
          </p:sp>
        </mc:Fallback>
      </mc:AlternateContent>
      <p:sp>
        <p:nvSpPr>
          <p:cNvPr id="18" name="Arrow: Right 17">
            <a:extLst>
              <a:ext uri="{FF2B5EF4-FFF2-40B4-BE49-F238E27FC236}">
                <a16:creationId xmlns:a16="http://schemas.microsoft.com/office/drawing/2014/main" id="{044AA281-E8BD-58C0-964B-A1136BE52FE4}"/>
              </a:ext>
            </a:extLst>
          </p:cNvPr>
          <p:cNvSpPr/>
          <p:nvPr/>
        </p:nvSpPr>
        <p:spPr>
          <a:xfrm flipH="1">
            <a:off x="4743475" y="4838933"/>
            <a:ext cx="576805" cy="142497"/>
          </a:xfrm>
          <a:prstGeom prst="rightArrow">
            <a:avLst/>
          </a:prstGeom>
          <a:solidFill>
            <a:srgbClr val="00B0F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Arrow: Down 18">
            <a:extLst>
              <a:ext uri="{FF2B5EF4-FFF2-40B4-BE49-F238E27FC236}">
                <a16:creationId xmlns:a16="http://schemas.microsoft.com/office/drawing/2014/main" id="{54957C4E-5197-EBD8-34BD-C082AE5F886A}"/>
              </a:ext>
            </a:extLst>
          </p:cNvPr>
          <p:cNvSpPr/>
          <p:nvPr/>
        </p:nvSpPr>
        <p:spPr>
          <a:xfrm>
            <a:off x="5625081" y="4705138"/>
            <a:ext cx="148542" cy="581045"/>
          </a:xfrm>
          <a:prstGeom prst="downArrow">
            <a:avLst/>
          </a:prstGeom>
          <a:solidFill>
            <a:srgbClr val="00B0F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TextBox 19">
            <a:extLst>
              <a:ext uri="{FF2B5EF4-FFF2-40B4-BE49-F238E27FC236}">
                <a16:creationId xmlns:a16="http://schemas.microsoft.com/office/drawing/2014/main" id="{5E1DA7A8-6AFC-64D4-2108-11C270F536D9}"/>
              </a:ext>
            </a:extLst>
          </p:cNvPr>
          <p:cNvSpPr txBox="1"/>
          <p:nvPr/>
        </p:nvSpPr>
        <p:spPr>
          <a:xfrm>
            <a:off x="7482121" y="2442046"/>
            <a:ext cx="3668998" cy="430887"/>
          </a:xfrm>
          <a:prstGeom prst="rect">
            <a:avLst/>
          </a:prstGeom>
          <a:noFill/>
        </p:spPr>
        <p:txBody>
          <a:bodyPr wrap="square" rtlCol="0">
            <a:spAutoFit/>
          </a:bodyPr>
          <a:lstStyle/>
          <a:p>
            <a:pPr algn="ctr"/>
            <a:r>
              <a:rPr lang="es-ES" sz="2200">
                <a:latin typeface="Georgia" panose="02040502050405020303" pitchFamily="18" charset="0"/>
                <a:ea typeface="Cambria" panose="02040503050406030204" pitchFamily="18" charset="0"/>
              </a:rPr>
              <a:t>Algoritmo de </a:t>
            </a:r>
            <a:r>
              <a:rPr lang="es-ES" sz="2200" b="1">
                <a:latin typeface="Georgia" panose="02040502050405020303" pitchFamily="18" charset="0"/>
                <a:ea typeface="Cambria" panose="02040503050406030204" pitchFamily="18" charset="0"/>
              </a:rPr>
              <a:t>Box-</a:t>
            </a:r>
            <a:r>
              <a:rPr lang="es-ES" sz="2200" b="1" err="1">
                <a:latin typeface="Georgia" panose="02040502050405020303" pitchFamily="18" charset="0"/>
                <a:ea typeface="Cambria" panose="02040503050406030204" pitchFamily="18" charset="0"/>
              </a:rPr>
              <a:t>Muller</a:t>
            </a:r>
            <a:endParaRPr lang="es-ES" sz="2200" b="1">
              <a:latin typeface="Georgia" panose="02040502050405020303"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E9A7287-F45F-2F06-F747-03859ADA5718}"/>
                  </a:ext>
                </a:extLst>
              </p:cNvPr>
              <p:cNvSpPr txBox="1"/>
              <p:nvPr/>
            </p:nvSpPr>
            <p:spPr>
              <a:xfrm>
                <a:off x="7438648" y="1416041"/>
                <a:ext cx="3504204" cy="4708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ES" sz="2200" b="0" i="1" smtClean="0">
                              <a:latin typeface="Cambria Math" panose="02040503050406030204" pitchFamily="18" charset="0"/>
                            </a:rPr>
                          </m:ctrlPr>
                        </m:sSubPr>
                        <m:e>
                          <m:r>
                            <a:rPr lang="es-ES" sz="2200" b="0" i="1" smtClean="0">
                              <a:latin typeface="Cambria Math" panose="02040503050406030204" pitchFamily="18" charset="0"/>
                            </a:rPr>
                            <m:t>𝑊</m:t>
                          </m:r>
                        </m:e>
                        <m:sub>
                          <m:r>
                            <a:rPr lang="es-ES" sz="2200" b="0" i="1" smtClean="0">
                              <a:latin typeface="Cambria Math" panose="02040503050406030204" pitchFamily="18" charset="0"/>
                            </a:rPr>
                            <m:t>𝑡</m:t>
                          </m:r>
                        </m:sub>
                      </m:sSub>
                      <m:r>
                        <a:rPr lang="es-ES" sz="2200" b="0" i="1" smtClean="0">
                          <a:latin typeface="Cambria Math" panose="02040503050406030204" pitchFamily="18" charset="0"/>
                        </a:rPr>
                        <m:t> </m:t>
                      </m:r>
                      <m:r>
                        <a:rPr lang="es-ES" sz="2200" b="0" i="1" smtClean="0">
                          <a:latin typeface="Cambria Math" panose="02040503050406030204" pitchFamily="18" charset="0"/>
                          <a:ea typeface="Cambria Math" panose="02040503050406030204" pitchFamily="18" charset="0"/>
                        </a:rPr>
                        <m:t>~ </m:t>
                      </m:r>
                      <m:rad>
                        <m:radPr>
                          <m:degHide m:val="on"/>
                          <m:ctrlPr>
                            <a:rPr lang="es-ES" sz="2200" b="0" i="1" smtClean="0">
                              <a:latin typeface="Cambria Math" panose="02040503050406030204" pitchFamily="18" charset="0"/>
                              <a:ea typeface="Cambria Math" panose="02040503050406030204" pitchFamily="18" charset="0"/>
                            </a:rPr>
                          </m:ctrlPr>
                        </m:radPr>
                        <m:deg/>
                        <m:e>
                          <m:r>
                            <a:rPr lang="es-ES" sz="2200" b="0" i="1" smtClean="0">
                              <a:latin typeface="Cambria Math" panose="02040503050406030204" pitchFamily="18" charset="0"/>
                              <a:ea typeface="Cambria Math" panose="02040503050406030204" pitchFamily="18" charset="0"/>
                            </a:rPr>
                            <m:t>∆</m:t>
                          </m:r>
                          <m:r>
                            <a:rPr lang="es-ES" sz="2200" b="0" i="1" smtClean="0">
                              <a:latin typeface="Cambria Math" panose="02040503050406030204" pitchFamily="18" charset="0"/>
                              <a:ea typeface="Cambria Math" panose="02040503050406030204" pitchFamily="18" charset="0"/>
                            </a:rPr>
                            <m:t>𝑡</m:t>
                          </m:r>
                        </m:e>
                      </m:rad>
                      <m:r>
                        <a:rPr lang="es-ES" sz="2200" b="0" i="1" smtClean="0">
                          <a:latin typeface="Cambria Math" panose="02040503050406030204" pitchFamily="18" charset="0"/>
                          <a:ea typeface="Cambria Math" panose="02040503050406030204" pitchFamily="18" charset="0"/>
                        </a:rPr>
                        <m:t>· </m:t>
                      </m:r>
                      <m:r>
                        <a:rPr lang="es-ES" sz="2200" b="0" i="1" smtClean="0">
                          <a:latin typeface="Cambria Math" panose="02040503050406030204" pitchFamily="18" charset="0"/>
                          <a:ea typeface="Cambria Math" panose="02040503050406030204" pitchFamily="18" charset="0"/>
                        </a:rPr>
                        <m:t>𝑁</m:t>
                      </m:r>
                      <m:r>
                        <a:rPr lang="es-ES" sz="2200" b="0" i="1" smtClean="0">
                          <a:latin typeface="Cambria Math" panose="02040503050406030204" pitchFamily="18" charset="0"/>
                          <a:ea typeface="Cambria Math" panose="02040503050406030204" pitchFamily="18" charset="0"/>
                        </a:rPr>
                        <m:t>(0,1)</m:t>
                      </m:r>
                    </m:oMath>
                  </m:oMathPara>
                </a14:m>
                <a:endParaRPr lang="es-ES" sz="2200"/>
              </a:p>
            </p:txBody>
          </p:sp>
        </mc:Choice>
        <mc:Fallback xmlns="">
          <p:sp>
            <p:nvSpPr>
              <p:cNvPr id="25" name="TextBox 24">
                <a:extLst>
                  <a:ext uri="{FF2B5EF4-FFF2-40B4-BE49-F238E27FC236}">
                    <a16:creationId xmlns:a16="http://schemas.microsoft.com/office/drawing/2014/main" id="{5E9A7287-F45F-2F06-F747-03859ADA5718}"/>
                  </a:ext>
                </a:extLst>
              </p:cNvPr>
              <p:cNvSpPr txBox="1">
                <a:spLocks noRot="1" noChangeAspect="1" noMove="1" noResize="1" noEditPoints="1" noAdjustHandles="1" noChangeArrowheads="1" noChangeShapeType="1" noTextEdit="1"/>
              </p:cNvSpPr>
              <p:nvPr/>
            </p:nvSpPr>
            <p:spPr>
              <a:xfrm>
                <a:off x="7438648" y="1416041"/>
                <a:ext cx="3504204" cy="470835"/>
              </a:xfrm>
              <a:prstGeom prst="rect">
                <a:avLst/>
              </a:prstGeom>
              <a:blipFill>
                <a:blip r:embed="rId9"/>
                <a:stretch>
                  <a:fillRect b="-14103"/>
                </a:stretch>
              </a:blipFill>
            </p:spPr>
            <p:txBody>
              <a:bodyPr/>
              <a:lstStyle/>
              <a:p>
                <a:r>
                  <a:rPr lang="en-US">
                    <a:noFill/>
                  </a:rPr>
                  <a:t> </a:t>
                </a:r>
              </a:p>
            </p:txBody>
          </p:sp>
        </mc:Fallback>
      </mc:AlternateContent>
      <p:sp>
        <p:nvSpPr>
          <p:cNvPr id="26" name="Arrow: Down 25">
            <a:extLst>
              <a:ext uri="{FF2B5EF4-FFF2-40B4-BE49-F238E27FC236}">
                <a16:creationId xmlns:a16="http://schemas.microsoft.com/office/drawing/2014/main" id="{8D02CA60-B0D4-7E86-36C8-5CEADCEF7EB0}"/>
              </a:ext>
            </a:extLst>
          </p:cNvPr>
          <p:cNvSpPr/>
          <p:nvPr/>
        </p:nvSpPr>
        <p:spPr>
          <a:xfrm>
            <a:off x="9861051" y="1933306"/>
            <a:ext cx="162560" cy="430887"/>
          </a:xfrm>
          <a:prstGeom prst="down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mc:AlternateContent xmlns:mc="http://schemas.openxmlformats.org/markup-compatibility/2006" xmlns:a14="http://schemas.microsoft.com/office/drawing/2010/main">
        <mc:Choice Requires="a14">
          <p:sp>
            <p:nvSpPr>
              <p:cNvPr id="6" name="TextBox 12">
                <a:extLst>
                  <a:ext uri="{FF2B5EF4-FFF2-40B4-BE49-F238E27FC236}">
                    <a16:creationId xmlns:a16="http://schemas.microsoft.com/office/drawing/2014/main" id="{304392D7-0C9A-AB01-B8BC-98E090F0D584}"/>
                  </a:ext>
                </a:extLst>
              </p:cNvPr>
              <p:cNvSpPr txBox="1"/>
              <p:nvPr/>
            </p:nvSpPr>
            <p:spPr>
              <a:xfrm>
                <a:off x="710185" y="1274524"/>
                <a:ext cx="3865417" cy="642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ES" sz="2200" i="1" smtClean="0">
                              <a:latin typeface="Cambria Math" panose="02040503050406030204" pitchFamily="18" charset="0"/>
                            </a:rPr>
                          </m:ctrlPr>
                        </m:fPr>
                        <m:num>
                          <m:r>
                            <a:rPr lang="es-ES" sz="2200" b="0" i="1" smtClean="0">
                              <a:latin typeface="Cambria Math" panose="02040503050406030204" pitchFamily="18" charset="0"/>
                            </a:rPr>
                            <m:t>𝑑</m:t>
                          </m:r>
                          <m:sSub>
                            <m:sSubPr>
                              <m:ctrlPr>
                                <a:rPr lang="es-ES" sz="2200" b="1" i="1" smtClean="0">
                                  <a:solidFill>
                                    <a:schemeClr val="accent6">
                                      <a:lumMod val="75000"/>
                                    </a:schemeClr>
                                  </a:solidFill>
                                  <a:latin typeface="Cambria Math" panose="02040503050406030204" pitchFamily="18" charset="0"/>
                                </a:rPr>
                              </m:ctrlPr>
                            </m:sSubPr>
                            <m:e>
                              <m:r>
                                <a:rPr lang="es-ES" sz="2200" b="1" i="1" smtClean="0">
                                  <a:solidFill>
                                    <a:schemeClr val="accent6">
                                      <a:lumMod val="75000"/>
                                    </a:schemeClr>
                                  </a:solidFill>
                                  <a:latin typeface="Cambria Math" panose="02040503050406030204" pitchFamily="18" charset="0"/>
                                </a:rPr>
                                <m:t>𝑿</m:t>
                              </m:r>
                            </m:e>
                            <m:sub>
                              <m:r>
                                <a:rPr lang="es-ES" sz="2200" b="1" i="1" smtClean="0">
                                  <a:solidFill>
                                    <a:schemeClr val="accent6">
                                      <a:lumMod val="75000"/>
                                    </a:schemeClr>
                                  </a:solidFill>
                                  <a:latin typeface="Cambria Math" panose="02040503050406030204" pitchFamily="18" charset="0"/>
                                </a:rPr>
                                <m:t>𝒕</m:t>
                              </m:r>
                            </m:sub>
                          </m:sSub>
                        </m:num>
                        <m:den>
                          <m:r>
                            <a:rPr lang="es-ES" sz="2200" b="0" i="1" smtClean="0">
                              <a:latin typeface="Cambria Math" panose="02040503050406030204" pitchFamily="18" charset="0"/>
                            </a:rPr>
                            <m:t>𝑑𝑡</m:t>
                          </m:r>
                        </m:den>
                      </m:f>
                      <m:r>
                        <a:rPr lang="es-ES" sz="2200" b="0" i="1" smtClean="0">
                          <a:latin typeface="Cambria Math" panose="02040503050406030204" pitchFamily="18" charset="0"/>
                        </a:rPr>
                        <m:t>=−</m:t>
                      </m:r>
                      <m:f>
                        <m:fPr>
                          <m:ctrlPr>
                            <a:rPr lang="es-ES" sz="2200" b="0" i="1" smtClean="0">
                              <a:solidFill>
                                <a:schemeClr val="tx1"/>
                              </a:solidFill>
                              <a:latin typeface="Cambria Math" panose="02040503050406030204" pitchFamily="18" charset="0"/>
                            </a:rPr>
                          </m:ctrlPr>
                        </m:fPr>
                        <m:num>
                          <m:r>
                            <a:rPr lang="es-ES" sz="2200" b="0" i="1" smtClean="0">
                              <a:solidFill>
                                <a:schemeClr val="tx1"/>
                              </a:solidFill>
                              <a:latin typeface="Cambria Math" panose="02040503050406030204" pitchFamily="18" charset="0"/>
                            </a:rPr>
                            <m:t>1</m:t>
                          </m:r>
                        </m:num>
                        <m:den>
                          <m:r>
                            <a:rPr lang="es-ES" sz="2400" b="1" i="1">
                              <a:solidFill>
                                <a:srgbClr val="FF0000"/>
                              </a:solidFill>
                              <a:latin typeface="Cambria Math" panose="02040503050406030204" pitchFamily="18" charset="0"/>
                            </a:rPr>
                            <m:t>𝝉</m:t>
                          </m:r>
                          <m:r>
                            <m:rPr>
                              <m:nor/>
                            </m:rPr>
                            <a:rPr lang="es-ES" sz="2400" b="1" dirty="0">
                              <a:solidFill>
                                <a:srgbClr val="FF0000"/>
                              </a:solidFill>
                            </a:rPr>
                            <m:t> </m:t>
                          </m:r>
                        </m:den>
                      </m:f>
                      <m:sSub>
                        <m:sSubPr>
                          <m:ctrlPr>
                            <a:rPr lang="es-ES" sz="2200" b="1" i="1" smtClean="0">
                              <a:solidFill>
                                <a:schemeClr val="accent6">
                                  <a:lumMod val="75000"/>
                                </a:schemeClr>
                              </a:solidFill>
                              <a:latin typeface="Cambria Math" panose="02040503050406030204" pitchFamily="18" charset="0"/>
                            </a:rPr>
                          </m:ctrlPr>
                        </m:sSubPr>
                        <m:e>
                          <m:r>
                            <a:rPr lang="es-ES" sz="2200" b="1" i="1" smtClean="0">
                              <a:solidFill>
                                <a:schemeClr val="accent6">
                                  <a:lumMod val="75000"/>
                                </a:schemeClr>
                              </a:solidFill>
                              <a:latin typeface="Cambria Math" panose="02040503050406030204" pitchFamily="18" charset="0"/>
                            </a:rPr>
                            <m:t>(</m:t>
                          </m:r>
                          <m:r>
                            <a:rPr lang="es-ES" sz="2200" b="1" i="1" smtClean="0">
                              <a:solidFill>
                                <a:schemeClr val="accent6">
                                  <a:lumMod val="75000"/>
                                </a:schemeClr>
                              </a:solidFill>
                              <a:latin typeface="Cambria Math" panose="02040503050406030204" pitchFamily="18" charset="0"/>
                            </a:rPr>
                            <m:t>𝑿</m:t>
                          </m:r>
                        </m:e>
                        <m:sub>
                          <m:r>
                            <a:rPr lang="es-ES" sz="2200" b="1" i="1" smtClean="0">
                              <a:solidFill>
                                <a:schemeClr val="accent6">
                                  <a:lumMod val="75000"/>
                                </a:schemeClr>
                              </a:solidFill>
                              <a:latin typeface="Cambria Math" panose="02040503050406030204" pitchFamily="18" charset="0"/>
                            </a:rPr>
                            <m:t>𝒕</m:t>
                          </m:r>
                        </m:sub>
                      </m:sSub>
                      <m:r>
                        <a:rPr lang="es-ES" sz="2200" b="0" i="1" smtClean="0">
                          <a:solidFill>
                            <a:schemeClr val="tx1"/>
                          </a:solidFill>
                          <a:latin typeface="Cambria Math" panose="02040503050406030204" pitchFamily="18" charset="0"/>
                        </a:rPr>
                        <m:t>−</m:t>
                      </m:r>
                      <m:sSub>
                        <m:sSubPr>
                          <m:ctrlPr>
                            <a:rPr lang="es-ES" sz="2200" b="0" i="1" smtClean="0">
                              <a:solidFill>
                                <a:schemeClr val="tx1"/>
                              </a:solidFill>
                              <a:latin typeface="Cambria Math" panose="02040503050406030204" pitchFamily="18" charset="0"/>
                            </a:rPr>
                          </m:ctrlPr>
                        </m:sSubPr>
                        <m:e>
                          <m:acc>
                            <m:accPr>
                              <m:chr m:val="̅"/>
                              <m:ctrlPr>
                                <a:rPr lang="es-ES" sz="2200" i="1" smtClean="0">
                                  <a:solidFill>
                                    <a:schemeClr val="tx1"/>
                                  </a:solidFill>
                                  <a:latin typeface="Cambria Math" panose="02040503050406030204" pitchFamily="18" charset="0"/>
                                </a:rPr>
                              </m:ctrlPr>
                            </m:accPr>
                            <m:e>
                              <m:r>
                                <a:rPr lang="es-ES" sz="2200" i="1" smtClean="0">
                                  <a:solidFill>
                                    <a:schemeClr val="tx1"/>
                                  </a:solidFill>
                                  <a:latin typeface="Cambria Math" panose="02040503050406030204" pitchFamily="18" charset="0"/>
                                </a:rPr>
                                <m:t>𝑋</m:t>
                              </m:r>
                            </m:e>
                          </m:acc>
                        </m:e>
                        <m:sub>
                          <m:r>
                            <a:rPr lang="es-ES" sz="2200" b="0" i="1" smtClean="0">
                              <a:solidFill>
                                <a:schemeClr val="tx1"/>
                              </a:solidFill>
                              <a:latin typeface="Cambria Math" panose="02040503050406030204" pitchFamily="18" charset="0"/>
                            </a:rPr>
                            <m:t>𝑡</m:t>
                          </m:r>
                        </m:sub>
                      </m:sSub>
                      <m:r>
                        <a:rPr lang="es-ES" sz="2200" b="0" i="1" smtClean="0">
                          <a:solidFill>
                            <a:schemeClr val="tx1"/>
                          </a:solidFill>
                          <a:latin typeface="Cambria Math" panose="02040503050406030204" pitchFamily="18" charset="0"/>
                        </a:rPr>
                        <m:t>)+</m:t>
                      </m:r>
                      <m:rad>
                        <m:radPr>
                          <m:degHide m:val="on"/>
                          <m:ctrlPr>
                            <a:rPr lang="es-ES" sz="2200" b="0" i="1" smtClean="0">
                              <a:latin typeface="Cambria Math" panose="02040503050406030204" pitchFamily="18" charset="0"/>
                            </a:rPr>
                          </m:ctrlPr>
                        </m:radPr>
                        <m:deg/>
                        <m:e>
                          <m:r>
                            <a:rPr lang="es-ES" sz="2200" b="1" i="1" smtClean="0">
                              <a:solidFill>
                                <a:srgbClr val="FF0000"/>
                              </a:solidFill>
                              <a:latin typeface="Cambria Math" panose="02040503050406030204" pitchFamily="18" charset="0"/>
                            </a:rPr>
                            <m:t>𝑫</m:t>
                          </m:r>
                        </m:e>
                      </m:rad>
                      <m:f>
                        <m:fPr>
                          <m:ctrlPr>
                            <a:rPr lang="es-ES" sz="2200" b="0" i="1" smtClean="0">
                              <a:latin typeface="Cambria Math" panose="02040503050406030204" pitchFamily="18" charset="0"/>
                            </a:rPr>
                          </m:ctrlPr>
                        </m:fPr>
                        <m:num>
                          <m:r>
                            <a:rPr lang="es-ES" sz="2200" b="0" i="1" smtClean="0">
                              <a:latin typeface="Cambria Math" panose="02040503050406030204" pitchFamily="18" charset="0"/>
                            </a:rPr>
                            <m:t>𝑑</m:t>
                          </m:r>
                          <m:sSub>
                            <m:sSubPr>
                              <m:ctrlPr>
                                <a:rPr lang="es-ES" sz="2200" b="0" i="1" smtClean="0">
                                  <a:solidFill>
                                    <a:srgbClr val="0070C0"/>
                                  </a:solidFill>
                                  <a:latin typeface="Cambria Math" panose="02040503050406030204" pitchFamily="18" charset="0"/>
                                </a:rPr>
                              </m:ctrlPr>
                            </m:sSubPr>
                            <m:e>
                              <m:r>
                                <a:rPr lang="es-ES" sz="2200" b="0" i="1" smtClean="0">
                                  <a:solidFill>
                                    <a:srgbClr val="0070C0"/>
                                  </a:solidFill>
                                  <a:latin typeface="Cambria Math" panose="02040503050406030204" pitchFamily="18" charset="0"/>
                                </a:rPr>
                                <m:t>𝑊</m:t>
                              </m:r>
                            </m:e>
                            <m:sub>
                              <m:r>
                                <a:rPr lang="es-ES" sz="2200" b="0" i="1" smtClean="0">
                                  <a:solidFill>
                                    <a:srgbClr val="0070C0"/>
                                  </a:solidFill>
                                  <a:latin typeface="Cambria Math" panose="02040503050406030204" pitchFamily="18" charset="0"/>
                                </a:rPr>
                                <m:t>𝑡</m:t>
                              </m:r>
                            </m:sub>
                          </m:sSub>
                        </m:num>
                        <m:den>
                          <m:r>
                            <a:rPr lang="es-ES" sz="2200" b="0" i="1" smtClean="0">
                              <a:latin typeface="Cambria Math" panose="02040503050406030204" pitchFamily="18" charset="0"/>
                            </a:rPr>
                            <m:t>𝑑𝑡</m:t>
                          </m:r>
                        </m:den>
                      </m:f>
                    </m:oMath>
                  </m:oMathPara>
                </a14:m>
                <a:endParaRPr lang="es-ES" sz="2200">
                  <a:latin typeface="Cambria" panose="02040503050406030204" pitchFamily="18" charset="0"/>
                  <a:ea typeface="Cambria" panose="02040503050406030204" pitchFamily="18" charset="0"/>
                </a:endParaRPr>
              </a:p>
            </p:txBody>
          </p:sp>
        </mc:Choice>
        <mc:Fallback xmlns="">
          <p:sp>
            <p:nvSpPr>
              <p:cNvPr id="6" name="TextBox 12">
                <a:extLst>
                  <a:ext uri="{FF2B5EF4-FFF2-40B4-BE49-F238E27FC236}">
                    <a16:creationId xmlns:a16="http://schemas.microsoft.com/office/drawing/2014/main" id="{304392D7-0C9A-AB01-B8BC-98E090F0D584}"/>
                  </a:ext>
                </a:extLst>
              </p:cNvPr>
              <p:cNvSpPr txBox="1">
                <a:spLocks noRot="1" noChangeAspect="1" noMove="1" noResize="1" noEditPoints="1" noAdjustHandles="1" noChangeArrowheads="1" noChangeShapeType="1" noTextEdit="1"/>
              </p:cNvSpPr>
              <p:nvPr/>
            </p:nvSpPr>
            <p:spPr>
              <a:xfrm>
                <a:off x="710185" y="1274524"/>
                <a:ext cx="3865417" cy="642997"/>
              </a:xfrm>
              <a:prstGeom prst="rect">
                <a:avLst/>
              </a:prstGeom>
              <a:blipFill>
                <a:blip r:embed="rId10"/>
                <a:stretch>
                  <a:fillRect/>
                </a:stretch>
              </a:blipFill>
            </p:spPr>
            <p:txBody>
              <a:bodyPr/>
              <a:lstStyle/>
              <a:p>
                <a:r>
                  <a:rPr lang="en-US">
                    <a:noFill/>
                  </a:rPr>
                  <a:t> </a:t>
                </a:r>
              </a:p>
            </p:txBody>
          </p:sp>
        </mc:Fallback>
      </mc:AlternateContent>
      <p:sp>
        <p:nvSpPr>
          <p:cNvPr id="27" name="Rectángulo 26">
            <a:extLst>
              <a:ext uri="{FF2B5EF4-FFF2-40B4-BE49-F238E27FC236}">
                <a16:creationId xmlns:a16="http://schemas.microsoft.com/office/drawing/2014/main" id="{F5B9C6E7-5A78-1A15-D373-E64FC43856AE}"/>
              </a:ext>
            </a:extLst>
          </p:cNvPr>
          <p:cNvSpPr/>
          <p:nvPr/>
        </p:nvSpPr>
        <p:spPr>
          <a:xfrm>
            <a:off x="1695725" y="4446550"/>
            <a:ext cx="2901329" cy="83963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Rectángulo 27">
            <a:extLst>
              <a:ext uri="{FF2B5EF4-FFF2-40B4-BE49-F238E27FC236}">
                <a16:creationId xmlns:a16="http://schemas.microsoft.com/office/drawing/2014/main" id="{EB48F3D9-280F-6E32-C428-9603E33AFBA9}"/>
              </a:ext>
            </a:extLst>
          </p:cNvPr>
          <p:cNvSpPr/>
          <p:nvPr/>
        </p:nvSpPr>
        <p:spPr>
          <a:xfrm>
            <a:off x="580129" y="1188744"/>
            <a:ext cx="4032212" cy="83963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mc:AlternateContent xmlns:mc="http://schemas.openxmlformats.org/markup-compatibility/2006" xmlns:a14="http://schemas.microsoft.com/office/drawing/2010/main">
        <mc:Choice Requires="a14">
          <p:sp>
            <p:nvSpPr>
              <p:cNvPr id="29" name="CuadroTexto 28">
                <a:extLst>
                  <a:ext uri="{FF2B5EF4-FFF2-40B4-BE49-F238E27FC236}">
                    <a16:creationId xmlns:a16="http://schemas.microsoft.com/office/drawing/2014/main" id="{3026B3FF-1038-5B85-A53A-7C7DC5BF3B57}"/>
                  </a:ext>
                </a:extLst>
              </p:cNvPr>
              <p:cNvSpPr txBox="1"/>
              <p:nvPr/>
            </p:nvSpPr>
            <p:spPr>
              <a:xfrm>
                <a:off x="95089" y="2921177"/>
                <a:ext cx="1298761"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2800" i="1" smtClean="0">
                          <a:latin typeface="Cambria Math" panose="02040503050406030204" pitchFamily="18" charset="0"/>
                          <a:ea typeface="Cambria Math" panose="02040503050406030204" pitchFamily="18" charset="0"/>
                        </a:rPr>
                        <m:t>𝜉</m:t>
                      </m:r>
                      <m:r>
                        <a:rPr lang="es-ES" sz="2800" i="1">
                          <a:latin typeface="Cambria Math" panose="02040503050406030204" pitchFamily="18" charset="0"/>
                          <a:ea typeface="Cambria Math" panose="02040503050406030204" pitchFamily="18" charset="0"/>
                        </a:rPr>
                        <m:t>≡</m:t>
                      </m:r>
                      <m:sSub>
                        <m:sSubPr>
                          <m:ctrlPr>
                            <a:rPr lang="es-ES" sz="2800" b="0" i="1" smtClean="0">
                              <a:latin typeface="Cambria Math" panose="02040503050406030204" pitchFamily="18" charset="0"/>
                              <a:ea typeface="Cambria Math" panose="02040503050406030204" pitchFamily="18" charset="0"/>
                            </a:rPr>
                          </m:ctrlPr>
                        </m:sSubPr>
                        <m:e>
                          <m:r>
                            <a:rPr lang="es-ES" sz="2800" b="0" i="1" smtClean="0">
                              <a:latin typeface="Cambria Math" panose="02040503050406030204" pitchFamily="18" charset="0"/>
                              <a:ea typeface="Cambria Math" panose="02040503050406030204" pitchFamily="18" charset="0"/>
                            </a:rPr>
                            <m:t>𝑋</m:t>
                          </m:r>
                        </m:e>
                        <m:sub>
                          <m:r>
                            <a:rPr lang="es-ES" sz="2800" b="0" i="1" smtClean="0">
                              <a:latin typeface="Cambria Math" panose="02040503050406030204" pitchFamily="18" charset="0"/>
                              <a:ea typeface="Cambria Math" panose="02040503050406030204" pitchFamily="18" charset="0"/>
                            </a:rPr>
                            <m:t>𝑡</m:t>
                          </m:r>
                        </m:sub>
                      </m:sSub>
                    </m:oMath>
                  </m:oMathPara>
                </a14:m>
                <a:endParaRPr lang="es-ES" sz="2800"/>
              </a:p>
            </p:txBody>
          </p:sp>
        </mc:Choice>
        <mc:Fallback xmlns="">
          <p:sp>
            <p:nvSpPr>
              <p:cNvPr id="29" name="CuadroTexto 28">
                <a:extLst>
                  <a:ext uri="{FF2B5EF4-FFF2-40B4-BE49-F238E27FC236}">
                    <a16:creationId xmlns:a16="http://schemas.microsoft.com/office/drawing/2014/main" id="{3026B3FF-1038-5B85-A53A-7C7DC5BF3B57}"/>
                  </a:ext>
                </a:extLst>
              </p:cNvPr>
              <p:cNvSpPr txBox="1">
                <a:spLocks noRot="1" noChangeAspect="1" noMove="1" noResize="1" noEditPoints="1" noAdjustHandles="1" noChangeArrowheads="1" noChangeShapeType="1" noTextEdit="1"/>
              </p:cNvSpPr>
              <p:nvPr/>
            </p:nvSpPr>
            <p:spPr>
              <a:xfrm>
                <a:off x="95089" y="2921177"/>
                <a:ext cx="1298761" cy="523220"/>
              </a:xfrm>
              <a:prstGeom prst="rect">
                <a:avLst/>
              </a:prstGeom>
              <a:blipFill>
                <a:blip r:embed="rId11"/>
                <a:stretch>
                  <a:fillRect/>
                </a:stretch>
              </a:blipFill>
            </p:spPr>
            <p:txBody>
              <a:bodyPr/>
              <a:lstStyle/>
              <a:p>
                <a:r>
                  <a:rPr lang="en-US">
                    <a:noFill/>
                  </a:rPr>
                  <a:t> </a:t>
                </a:r>
              </a:p>
            </p:txBody>
          </p:sp>
        </mc:Fallback>
      </mc:AlternateContent>
      <p:cxnSp>
        <p:nvCxnSpPr>
          <p:cNvPr id="31" name="Conector recto 30">
            <a:extLst>
              <a:ext uri="{FF2B5EF4-FFF2-40B4-BE49-F238E27FC236}">
                <a16:creationId xmlns:a16="http://schemas.microsoft.com/office/drawing/2014/main" id="{E3B5DE52-C0F3-057A-4E82-DA8910A496D2}"/>
              </a:ext>
            </a:extLst>
          </p:cNvPr>
          <p:cNvCxnSpPr>
            <a:cxnSpLocks/>
          </p:cNvCxnSpPr>
          <p:nvPr/>
        </p:nvCxnSpPr>
        <p:spPr>
          <a:xfrm>
            <a:off x="710185" y="2178424"/>
            <a:ext cx="0" cy="6652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Conector: angular 32">
            <a:extLst>
              <a:ext uri="{FF2B5EF4-FFF2-40B4-BE49-F238E27FC236}">
                <a16:creationId xmlns:a16="http://schemas.microsoft.com/office/drawing/2014/main" id="{9842E6AA-1470-77DC-8A1E-05514201C15D}"/>
              </a:ext>
            </a:extLst>
          </p:cNvPr>
          <p:cNvCxnSpPr>
            <a:cxnSpLocks/>
          </p:cNvCxnSpPr>
          <p:nvPr/>
        </p:nvCxnSpPr>
        <p:spPr>
          <a:xfrm>
            <a:off x="722765" y="4096700"/>
            <a:ext cx="436819" cy="304401"/>
          </a:xfrm>
          <a:prstGeom prst="bentConnector3">
            <a:avLst>
              <a:gd name="adj1" fmla="val 74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CuadroTexto 40">
                <a:extLst>
                  <a:ext uri="{FF2B5EF4-FFF2-40B4-BE49-F238E27FC236}">
                    <a16:creationId xmlns:a16="http://schemas.microsoft.com/office/drawing/2014/main" id="{2F01E290-CA43-6094-F634-5D867BC8413D}"/>
                  </a:ext>
                </a:extLst>
              </p:cNvPr>
              <p:cNvSpPr txBox="1"/>
              <p:nvPr/>
            </p:nvSpPr>
            <p:spPr>
              <a:xfrm>
                <a:off x="98823" y="3367453"/>
                <a:ext cx="1298761"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sz="2800" b="0" i="1" smtClean="0">
                              <a:latin typeface="Cambria Math" panose="02040503050406030204" pitchFamily="18" charset="0"/>
                              <a:ea typeface="Cambria Math" panose="02040503050406030204" pitchFamily="18" charset="0"/>
                            </a:rPr>
                          </m:ctrlPr>
                        </m:sSubPr>
                        <m:e>
                          <m:acc>
                            <m:accPr>
                              <m:chr m:val="̅"/>
                              <m:ctrlPr>
                                <a:rPr lang="es-ES" sz="2800" b="0" i="1" smtClean="0">
                                  <a:latin typeface="Cambria Math" panose="02040503050406030204" pitchFamily="18" charset="0"/>
                                  <a:ea typeface="Cambria Math" panose="02040503050406030204" pitchFamily="18" charset="0"/>
                                </a:rPr>
                              </m:ctrlPr>
                            </m:accPr>
                            <m:e>
                              <m:r>
                                <a:rPr lang="es-ES" sz="2800" b="0" i="1" smtClean="0">
                                  <a:latin typeface="Cambria Math" panose="02040503050406030204" pitchFamily="18" charset="0"/>
                                  <a:ea typeface="Cambria Math" panose="02040503050406030204" pitchFamily="18" charset="0"/>
                                </a:rPr>
                                <m:t>𝑋</m:t>
                              </m:r>
                            </m:e>
                          </m:acc>
                        </m:e>
                        <m:sub>
                          <m:r>
                            <a:rPr lang="es-ES" sz="2800" b="0" i="1" smtClean="0">
                              <a:latin typeface="Cambria Math" panose="02040503050406030204" pitchFamily="18" charset="0"/>
                              <a:ea typeface="Cambria Math" panose="02040503050406030204" pitchFamily="18" charset="0"/>
                            </a:rPr>
                            <m:t>𝑡</m:t>
                          </m:r>
                        </m:sub>
                      </m:sSub>
                      <m:r>
                        <a:rPr lang="es-ES" sz="2800" b="0" i="1" smtClean="0">
                          <a:latin typeface="Cambria Math" panose="02040503050406030204" pitchFamily="18" charset="0"/>
                          <a:ea typeface="Cambria Math" panose="02040503050406030204" pitchFamily="18" charset="0"/>
                        </a:rPr>
                        <m:t>=0</m:t>
                      </m:r>
                    </m:oMath>
                  </m:oMathPara>
                </a14:m>
                <a:endParaRPr lang="es-ES" sz="2800"/>
              </a:p>
            </p:txBody>
          </p:sp>
        </mc:Choice>
        <mc:Fallback xmlns="">
          <p:sp>
            <p:nvSpPr>
              <p:cNvPr id="41" name="CuadroTexto 40">
                <a:extLst>
                  <a:ext uri="{FF2B5EF4-FFF2-40B4-BE49-F238E27FC236}">
                    <a16:creationId xmlns:a16="http://schemas.microsoft.com/office/drawing/2014/main" id="{2F01E290-CA43-6094-F634-5D867BC8413D}"/>
                  </a:ext>
                </a:extLst>
              </p:cNvPr>
              <p:cNvSpPr txBox="1">
                <a:spLocks noRot="1" noChangeAspect="1" noMove="1" noResize="1" noEditPoints="1" noAdjustHandles="1" noChangeArrowheads="1" noChangeShapeType="1" noTextEdit="1"/>
              </p:cNvSpPr>
              <p:nvPr/>
            </p:nvSpPr>
            <p:spPr>
              <a:xfrm>
                <a:off x="98823" y="3367453"/>
                <a:ext cx="1298761" cy="523220"/>
              </a:xfrm>
              <a:prstGeom prst="rect">
                <a:avLst/>
              </a:prstGeom>
              <a:blipFill>
                <a:blip r:embed="rId12"/>
                <a:stretch>
                  <a:fillRect/>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E944F81A-F560-2568-B01D-6A04F1C7031F}"/>
              </a:ext>
            </a:extLst>
          </p:cNvPr>
          <p:cNvPicPr>
            <a:picLocks noChangeAspect="1"/>
          </p:cNvPicPr>
          <p:nvPr/>
        </p:nvPicPr>
        <p:blipFill>
          <a:blip r:embed="rId13"/>
          <a:stretch>
            <a:fillRect/>
          </a:stretch>
        </p:blipFill>
        <p:spPr>
          <a:xfrm>
            <a:off x="6581538" y="3163316"/>
            <a:ext cx="5490474" cy="2393182"/>
          </a:xfrm>
          <a:prstGeom prst="rect">
            <a:avLst/>
          </a:prstGeom>
          <a:ln>
            <a:solidFill>
              <a:srgbClr val="0070C0"/>
            </a:solidFill>
          </a:ln>
        </p:spPr>
      </p:pic>
      <p:sp>
        <p:nvSpPr>
          <p:cNvPr id="8" name="CuadroTexto 2">
            <a:extLst>
              <a:ext uri="{FF2B5EF4-FFF2-40B4-BE49-F238E27FC236}">
                <a16:creationId xmlns:a16="http://schemas.microsoft.com/office/drawing/2014/main" id="{E5C3D40D-99BB-1484-1F74-01C7228366A0}"/>
              </a:ext>
            </a:extLst>
          </p:cNvPr>
          <p:cNvSpPr txBox="1"/>
          <p:nvPr/>
        </p:nvSpPr>
        <p:spPr>
          <a:xfrm>
            <a:off x="10796787" y="6412604"/>
            <a:ext cx="13254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s-ES">
                <a:latin typeface="Georgia Pro"/>
                <a:cs typeface="Calibri"/>
              </a:rPr>
              <a:t>Página 18</a:t>
            </a:r>
          </a:p>
        </p:txBody>
      </p:sp>
    </p:spTree>
    <p:extLst>
      <p:ext uri="{BB962C8B-B14F-4D97-AF65-F5344CB8AC3E}">
        <p14:creationId xmlns:p14="http://schemas.microsoft.com/office/powerpoint/2010/main" val="2276053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E794D08B-4504-26BF-6F0F-FE4D5D0D9320}"/>
              </a:ext>
            </a:extLst>
          </p:cNvPr>
          <p:cNvSpPr/>
          <p:nvPr/>
        </p:nvSpPr>
        <p:spPr>
          <a:xfrm>
            <a:off x="-5366" y="-2683"/>
            <a:ext cx="12213463" cy="110543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3" descr="E.T.S.I. Aeronáutica y del Espacio: Identidad Gráfica">
            <a:extLst>
              <a:ext uri="{FF2B5EF4-FFF2-40B4-BE49-F238E27FC236}">
                <a16:creationId xmlns:a16="http://schemas.microsoft.com/office/drawing/2014/main" id="{EED93BAA-CF57-E233-F3FB-3BE255338496}"/>
              </a:ext>
            </a:extLst>
          </p:cNvPr>
          <p:cNvPicPr>
            <a:picLocks noChangeAspect="1"/>
          </p:cNvPicPr>
          <p:nvPr/>
        </p:nvPicPr>
        <p:blipFill>
          <a:blip r:embed="rId2"/>
          <a:stretch>
            <a:fillRect/>
          </a:stretch>
        </p:blipFill>
        <p:spPr>
          <a:xfrm>
            <a:off x="267723" y="131828"/>
            <a:ext cx="1813971" cy="838526"/>
          </a:xfrm>
          <a:prstGeom prst="rect">
            <a:avLst/>
          </a:prstGeom>
        </p:spPr>
      </p:pic>
      <p:pic>
        <p:nvPicPr>
          <p:cNvPr id="5" name="Imagen 4" descr="Universidad Politécnica de Madrid">
            <a:extLst>
              <a:ext uri="{FF2B5EF4-FFF2-40B4-BE49-F238E27FC236}">
                <a16:creationId xmlns:a16="http://schemas.microsoft.com/office/drawing/2014/main" id="{4FA28633-89FA-161C-771F-9FCEA3957668}"/>
              </a:ext>
            </a:extLst>
          </p:cNvPr>
          <p:cNvPicPr>
            <a:picLocks noChangeAspect="1"/>
          </p:cNvPicPr>
          <p:nvPr/>
        </p:nvPicPr>
        <p:blipFill>
          <a:blip r:embed="rId3"/>
          <a:stretch>
            <a:fillRect/>
          </a:stretch>
        </p:blipFill>
        <p:spPr>
          <a:xfrm>
            <a:off x="10412893" y="1859"/>
            <a:ext cx="1476453" cy="1108713"/>
          </a:xfrm>
          <a:prstGeom prst="rect">
            <a:avLst/>
          </a:prstGeom>
        </p:spPr>
      </p:pic>
      <p:sp>
        <p:nvSpPr>
          <p:cNvPr id="3" name="CuadroTexto 2">
            <a:extLst>
              <a:ext uri="{FF2B5EF4-FFF2-40B4-BE49-F238E27FC236}">
                <a16:creationId xmlns:a16="http://schemas.microsoft.com/office/drawing/2014/main" id="{3355A56A-B762-E26F-6D22-C01B3BC687D5}"/>
              </a:ext>
            </a:extLst>
          </p:cNvPr>
          <p:cNvSpPr txBox="1"/>
          <p:nvPr/>
        </p:nvSpPr>
        <p:spPr>
          <a:xfrm>
            <a:off x="10796787" y="6412604"/>
            <a:ext cx="13254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s-ES">
                <a:latin typeface="Georgia Pro"/>
                <a:cs typeface="Calibri"/>
              </a:rPr>
              <a:t>Página 1</a:t>
            </a:r>
          </a:p>
        </p:txBody>
      </p:sp>
      <p:sp>
        <p:nvSpPr>
          <p:cNvPr id="6" name="CuadroTexto 5">
            <a:extLst>
              <a:ext uri="{FF2B5EF4-FFF2-40B4-BE49-F238E27FC236}">
                <a16:creationId xmlns:a16="http://schemas.microsoft.com/office/drawing/2014/main" id="{B60AEB67-7ACD-D7E6-6105-C4DACA707A53}"/>
              </a:ext>
            </a:extLst>
          </p:cNvPr>
          <p:cNvSpPr txBox="1"/>
          <p:nvPr/>
        </p:nvSpPr>
        <p:spPr>
          <a:xfrm>
            <a:off x="2184040" y="228064"/>
            <a:ext cx="782391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4000" b="1">
                <a:latin typeface="Garamond"/>
                <a:cs typeface="Calibri"/>
              </a:rPr>
              <a:t>Índice</a:t>
            </a:r>
            <a:endParaRPr lang="es-ES" sz="4000" b="1">
              <a:latin typeface="Garamond"/>
            </a:endParaRPr>
          </a:p>
        </p:txBody>
      </p:sp>
      <p:sp>
        <p:nvSpPr>
          <p:cNvPr id="8" name="Rectangle: Rounded Corners 7">
            <a:extLst>
              <a:ext uri="{FF2B5EF4-FFF2-40B4-BE49-F238E27FC236}">
                <a16:creationId xmlns:a16="http://schemas.microsoft.com/office/drawing/2014/main" id="{BCECF3F8-A9C3-15BE-B0C1-EBC975C473AD}"/>
              </a:ext>
            </a:extLst>
          </p:cNvPr>
          <p:cNvSpPr/>
          <p:nvPr/>
        </p:nvSpPr>
        <p:spPr>
          <a:xfrm>
            <a:off x="778468" y="1656194"/>
            <a:ext cx="806492" cy="718841"/>
          </a:xfrm>
          <a:prstGeom prst="roundRect">
            <a:avLst/>
          </a:prstGeom>
          <a:solidFill>
            <a:schemeClr val="accent1">
              <a:lumMod val="75000"/>
            </a:scheme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3600" b="1">
                <a:solidFill>
                  <a:schemeClr val="bg1"/>
                </a:solidFill>
                <a:latin typeface="Garamond" panose="02020404030301010803" pitchFamily="18" charset="0"/>
              </a:rPr>
              <a:t>1</a:t>
            </a:r>
          </a:p>
        </p:txBody>
      </p:sp>
      <p:sp>
        <p:nvSpPr>
          <p:cNvPr id="9" name="TextBox 8">
            <a:extLst>
              <a:ext uri="{FF2B5EF4-FFF2-40B4-BE49-F238E27FC236}">
                <a16:creationId xmlns:a16="http://schemas.microsoft.com/office/drawing/2014/main" id="{A621C981-E042-D75D-36EF-BA7977243450}"/>
              </a:ext>
            </a:extLst>
          </p:cNvPr>
          <p:cNvSpPr txBox="1"/>
          <p:nvPr/>
        </p:nvSpPr>
        <p:spPr>
          <a:xfrm>
            <a:off x="2064120" y="1757794"/>
            <a:ext cx="9753063" cy="523220"/>
          </a:xfrm>
          <a:prstGeom prst="rect">
            <a:avLst/>
          </a:prstGeom>
          <a:noFill/>
        </p:spPr>
        <p:txBody>
          <a:bodyPr wrap="square" rtlCol="0">
            <a:spAutoFit/>
          </a:bodyPr>
          <a:lstStyle/>
          <a:p>
            <a:r>
              <a:rPr lang="es-ES" sz="2800">
                <a:latin typeface="Georgia" panose="02040502050405020303" pitchFamily="18" charset="0"/>
              </a:rPr>
              <a:t>El oscilador de Van </a:t>
            </a:r>
            <a:r>
              <a:rPr lang="es-ES" sz="2800" err="1">
                <a:latin typeface="Georgia" panose="02040502050405020303" pitchFamily="18" charset="0"/>
              </a:rPr>
              <a:t>der</a:t>
            </a:r>
            <a:r>
              <a:rPr lang="es-ES" sz="2800">
                <a:latin typeface="Georgia" panose="02040502050405020303" pitchFamily="18" charset="0"/>
              </a:rPr>
              <a:t> Pol</a:t>
            </a:r>
          </a:p>
        </p:txBody>
      </p:sp>
      <p:sp>
        <p:nvSpPr>
          <p:cNvPr id="10" name="Rectangle: Rounded Corners 9">
            <a:extLst>
              <a:ext uri="{FF2B5EF4-FFF2-40B4-BE49-F238E27FC236}">
                <a16:creationId xmlns:a16="http://schemas.microsoft.com/office/drawing/2014/main" id="{14D3F82F-885E-1AC3-A88E-C7F5953E64DB}"/>
              </a:ext>
            </a:extLst>
          </p:cNvPr>
          <p:cNvSpPr/>
          <p:nvPr/>
        </p:nvSpPr>
        <p:spPr>
          <a:xfrm>
            <a:off x="778468" y="2733261"/>
            <a:ext cx="806492" cy="718841"/>
          </a:xfrm>
          <a:prstGeom prst="roundRect">
            <a:avLst/>
          </a:prstGeom>
          <a:solidFill>
            <a:schemeClr val="accent1">
              <a:lumMod val="75000"/>
            </a:scheme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3600" b="1">
                <a:solidFill>
                  <a:schemeClr val="bg1"/>
                </a:solidFill>
                <a:latin typeface="Garamond" panose="02020404030301010803" pitchFamily="18" charset="0"/>
              </a:rPr>
              <a:t>2</a:t>
            </a:r>
          </a:p>
        </p:txBody>
      </p:sp>
      <p:sp>
        <p:nvSpPr>
          <p:cNvPr id="11" name="TextBox 10">
            <a:extLst>
              <a:ext uri="{FF2B5EF4-FFF2-40B4-BE49-F238E27FC236}">
                <a16:creationId xmlns:a16="http://schemas.microsoft.com/office/drawing/2014/main" id="{02C8E707-F7DF-703C-BB3F-2E684F0FA2DB}"/>
              </a:ext>
            </a:extLst>
          </p:cNvPr>
          <p:cNvSpPr txBox="1"/>
          <p:nvPr/>
        </p:nvSpPr>
        <p:spPr>
          <a:xfrm>
            <a:off x="2064120" y="2834861"/>
            <a:ext cx="9753063" cy="523220"/>
          </a:xfrm>
          <a:prstGeom prst="rect">
            <a:avLst/>
          </a:prstGeom>
          <a:noFill/>
        </p:spPr>
        <p:txBody>
          <a:bodyPr wrap="square" rtlCol="0">
            <a:spAutoFit/>
          </a:bodyPr>
          <a:lstStyle/>
          <a:p>
            <a:r>
              <a:rPr lang="es-ES" sz="2800">
                <a:latin typeface="Georgia" panose="02040502050405020303" pitchFamily="18" charset="0"/>
              </a:rPr>
              <a:t>Oscilador de VDP Libre y Forzado Armónicamente</a:t>
            </a:r>
          </a:p>
        </p:txBody>
      </p:sp>
      <p:sp>
        <p:nvSpPr>
          <p:cNvPr id="12" name="Rectangle: Rounded Corners 11">
            <a:extLst>
              <a:ext uri="{FF2B5EF4-FFF2-40B4-BE49-F238E27FC236}">
                <a16:creationId xmlns:a16="http://schemas.microsoft.com/office/drawing/2014/main" id="{9A609EAC-FACD-CDE8-5B72-8691CA3BD5BA}"/>
              </a:ext>
            </a:extLst>
          </p:cNvPr>
          <p:cNvSpPr/>
          <p:nvPr/>
        </p:nvSpPr>
        <p:spPr>
          <a:xfrm>
            <a:off x="778468" y="4879263"/>
            <a:ext cx="806492" cy="718841"/>
          </a:xfrm>
          <a:prstGeom prst="roundRect">
            <a:avLst/>
          </a:prstGeom>
          <a:solidFill>
            <a:schemeClr val="accent1">
              <a:lumMod val="75000"/>
            </a:scheme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3600" b="1">
                <a:solidFill>
                  <a:schemeClr val="bg1"/>
                </a:solidFill>
                <a:latin typeface="Garamond" panose="02020404030301010803" pitchFamily="18" charset="0"/>
              </a:rPr>
              <a:t>4</a:t>
            </a:r>
          </a:p>
        </p:txBody>
      </p:sp>
      <p:sp>
        <p:nvSpPr>
          <p:cNvPr id="13" name="TextBox 12">
            <a:extLst>
              <a:ext uri="{FF2B5EF4-FFF2-40B4-BE49-F238E27FC236}">
                <a16:creationId xmlns:a16="http://schemas.microsoft.com/office/drawing/2014/main" id="{9CB3FF53-F017-2C61-B5B2-B81CEE93A96A}"/>
              </a:ext>
            </a:extLst>
          </p:cNvPr>
          <p:cNvSpPr txBox="1"/>
          <p:nvPr/>
        </p:nvSpPr>
        <p:spPr>
          <a:xfrm>
            <a:off x="2064120" y="4980863"/>
            <a:ext cx="9753063" cy="523220"/>
          </a:xfrm>
          <a:prstGeom prst="rect">
            <a:avLst/>
          </a:prstGeom>
          <a:noFill/>
        </p:spPr>
        <p:txBody>
          <a:bodyPr wrap="square" rtlCol="0">
            <a:spAutoFit/>
          </a:bodyPr>
          <a:lstStyle/>
          <a:p>
            <a:r>
              <a:rPr lang="es-ES" sz="2800">
                <a:latin typeface="Georgia" panose="02040502050405020303" pitchFamily="18" charset="0"/>
              </a:rPr>
              <a:t>Oscilador de VDP Forzado Estocásticamente</a:t>
            </a:r>
          </a:p>
        </p:txBody>
      </p:sp>
      <p:sp>
        <p:nvSpPr>
          <p:cNvPr id="14" name="Rectangle: Rounded Corners 13">
            <a:extLst>
              <a:ext uri="{FF2B5EF4-FFF2-40B4-BE49-F238E27FC236}">
                <a16:creationId xmlns:a16="http://schemas.microsoft.com/office/drawing/2014/main" id="{BABB005E-328D-3C43-A12F-CF3CE123E396}"/>
              </a:ext>
            </a:extLst>
          </p:cNvPr>
          <p:cNvSpPr/>
          <p:nvPr/>
        </p:nvSpPr>
        <p:spPr>
          <a:xfrm>
            <a:off x="778468" y="3814302"/>
            <a:ext cx="806492" cy="718841"/>
          </a:xfrm>
          <a:prstGeom prst="roundRect">
            <a:avLst/>
          </a:prstGeom>
          <a:solidFill>
            <a:schemeClr val="accent1">
              <a:lumMod val="75000"/>
            </a:scheme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3600" b="1">
                <a:solidFill>
                  <a:schemeClr val="bg1"/>
                </a:solidFill>
                <a:latin typeface="Garamond" panose="02020404030301010803" pitchFamily="18" charset="0"/>
              </a:rPr>
              <a:t>3</a:t>
            </a:r>
          </a:p>
        </p:txBody>
      </p:sp>
      <p:sp>
        <p:nvSpPr>
          <p:cNvPr id="15" name="TextBox 14">
            <a:extLst>
              <a:ext uri="{FF2B5EF4-FFF2-40B4-BE49-F238E27FC236}">
                <a16:creationId xmlns:a16="http://schemas.microsoft.com/office/drawing/2014/main" id="{F805306F-A354-BEE1-2E7F-BA8F158E116E}"/>
              </a:ext>
            </a:extLst>
          </p:cNvPr>
          <p:cNvSpPr txBox="1"/>
          <p:nvPr/>
        </p:nvSpPr>
        <p:spPr>
          <a:xfrm>
            <a:off x="2064120" y="3915902"/>
            <a:ext cx="9753063" cy="523220"/>
          </a:xfrm>
          <a:prstGeom prst="rect">
            <a:avLst/>
          </a:prstGeom>
          <a:noFill/>
        </p:spPr>
        <p:txBody>
          <a:bodyPr wrap="square" rtlCol="0">
            <a:spAutoFit/>
          </a:bodyPr>
          <a:lstStyle/>
          <a:p>
            <a:r>
              <a:rPr lang="es-ES" sz="2800">
                <a:latin typeface="Georgia" panose="02040502050405020303" pitchFamily="18" charset="0"/>
              </a:rPr>
              <a:t>Procesos estocásticos y EDE</a:t>
            </a:r>
          </a:p>
        </p:txBody>
      </p:sp>
    </p:spTree>
    <p:extLst>
      <p:ext uri="{BB962C8B-B14F-4D97-AF65-F5344CB8AC3E}">
        <p14:creationId xmlns:p14="http://schemas.microsoft.com/office/powerpoint/2010/main" val="10272296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64282-0E39-33E0-F156-83ECC24D6244}"/>
              </a:ext>
            </a:extLst>
          </p:cNvPr>
          <p:cNvSpPr>
            <a:spLocks noGrp="1"/>
          </p:cNvSpPr>
          <p:nvPr>
            <p:ph type="title"/>
          </p:nvPr>
        </p:nvSpPr>
        <p:spPr>
          <a:xfrm>
            <a:off x="838200" y="1915318"/>
            <a:ext cx="10515600" cy="2834482"/>
          </a:xfrm>
        </p:spPr>
        <p:txBody>
          <a:bodyPr>
            <a:normAutofit/>
          </a:bodyPr>
          <a:lstStyle/>
          <a:p>
            <a:pPr algn="ctr"/>
            <a:r>
              <a:rPr lang="es-ES" sz="5400" b="1">
                <a:latin typeface="Garamond" panose="02020404030301010803" pitchFamily="18" charset="0"/>
              </a:rPr>
              <a:t>El oscilador de Van </a:t>
            </a:r>
            <a:r>
              <a:rPr lang="es-ES" sz="5400" b="1" err="1">
                <a:latin typeface="Garamond" panose="02020404030301010803" pitchFamily="18" charset="0"/>
              </a:rPr>
              <a:t>der</a:t>
            </a:r>
            <a:r>
              <a:rPr lang="es-ES" sz="5400" b="1">
                <a:latin typeface="Garamond" panose="02020404030301010803" pitchFamily="18" charset="0"/>
              </a:rPr>
              <a:t> Pol</a:t>
            </a:r>
            <a:br>
              <a:rPr lang="es-ES" sz="5400" b="1">
                <a:latin typeface="Garamond" panose="02020404030301010803" pitchFamily="18" charset="0"/>
              </a:rPr>
            </a:br>
            <a:r>
              <a:rPr lang="es-ES" sz="5400" b="1">
                <a:latin typeface="Garamond" panose="02020404030301010803" pitchFamily="18" charset="0"/>
              </a:rPr>
              <a:t>forzado estocásticamente</a:t>
            </a:r>
          </a:p>
        </p:txBody>
      </p:sp>
      <p:pic>
        <p:nvPicPr>
          <p:cNvPr id="3" name="Imagen 4" descr="E.T.S.I. Aeronáutica y del Espacio: Identidad Gráfica">
            <a:extLst>
              <a:ext uri="{FF2B5EF4-FFF2-40B4-BE49-F238E27FC236}">
                <a16:creationId xmlns:a16="http://schemas.microsoft.com/office/drawing/2014/main" id="{F4860872-D46D-0901-E08F-9E77EC876FC0}"/>
              </a:ext>
            </a:extLst>
          </p:cNvPr>
          <p:cNvPicPr>
            <a:picLocks noChangeAspect="1"/>
          </p:cNvPicPr>
          <p:nvPr/>
        </p:nvPicPr>
        <p:blipFill>
          <a:blip r:embed="rId2"/>
          <a:stretch>
            <a:fillRect/>
          </a:stretch>
        </p:blipFill>
        <p:spPr>
          <a:xfrm>
            <a:off x="267723" y="131828"/>
            <a:ext cx="1813971" cy="838526"/>
          </a:xfrm>
          <a:prstGeom prst="rect">
            <a:avLst/>
          </a:prstGeom>
        </p:spPr>
      </p:pic>
      <p:pic>
        <p:nvPicPr>
          <p:cNvPr id="4" name="Imagen 4" descr="Universidad Politécnica de Madrid">
            <a:extLst>
              <a:ext uri="{FF2B5EF4-FFF2-40B4-BE49-F238E27FC236}">
                <a16:creationId xmlns:a16="http://schemas.microsoft.com/office/drawing/2014/main" id="{F5125F7E-AC37-34AF-8877-E592A1FA91BF}"/>
              </a:ext>
            </a:extLst>
          </p:cNvPr>
          <p:cNvPicPr>
            <a:picLocks noChangeAspect="1"/>
          </p:cNvPicPr>
          <p:nvPr/>
        </p:nvPicPr>
        <p:blipFill>
          <a:blip r:embed="rId3"/>
          <a:stretch>
            <a:fillRect/>
          </a:stretch>
        </p:blipFill>
        <p:spPr>
          <a:xfrm>
            <a:off x="10412893" y="1859"/>
            <a:ext cx="1476453" cy="1108713"/>
          </a:xfrm>
          <a:prstGeom prst="rect">
            <a:avLst/>
          </a:prstGeom>
        </p:spPr>
      </p:pic>
      <p:sp>
        <p:nvSpPr>
          <p:cNvPr id="5" name="CuadroTexto 2">
            <a:extLst>
              <a:ext uri="{FF2B5EF4-FFF2-40B4-BE49-F238E27FC236}">
                <a16:creationId xmlns:a16="http://schemas.microsoft.com/office/drawing/2014/main" id="{276F3B12-7CFD-03E4-9DBF-D24E94336E59}"/>
              </a:ext>
            </a:extLst>
          </p:cNvPr>
          <p:cNvSpPr txBox="1"/>
          <p:nvPr/>
        </p:nvSpPr>
        <p:spPr>
          <a:xfrm>
            <a:off x="10796787" y="6412604"/>
            <a:ext cx="13254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s-ES">
                <a:latin typeface="Georgia Pro"/>
                <a:cs typeface="Calibri"/>
              </a:rPr>
              <a:t>Página 19</a:t>
            </a:r>
          </a:p>
        </p:txBody>
      </p:sp>
    </p:spTree>
    <p:extLst>
      <p:ext uri="{BB962C8B-B14F-4D97-AF65-F5344CB8AC3E}">
        <p14:creationId xmlns:p14="http://schemas.microsoft.com/office/powerpoint/2010/main" val="42088770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5D149-565A-EF48-8CA3-768F8BED926E}"/>
            </a:ext>
          </a:extLst>
        </p:cNvPr>
        <p:cNvGrpSpPr/>
        <p:nvPr/>
      </p:nvGrpSpPr>
      <p:grpSpPr>
        <a:xfrm>
          <a:off x="0" y="0"/>
          <a:ext cx="0" cy="0"/>
          <a:chOff x="0" y="0"/>
          <a:chExt cx="0" cy="0"/>
        </a:xfrm>
      </p:grpSpPr>
      <p:sp>
        <p:nvSpPr>
          <p:cNvPr id="2" name="Rectángulo 1">
            <a:extLst>
              <a:ext uri="{FF2B5EF4-FFF2-40B4-BE49-F238E27FC236}">
                <a16:creationId xmlns:a16="http://schemas.microsoft.com/office/drawing/2014/main" id="{A356F5C2-C549-FDA1-ABCB-561E681356B2}"/>
              </a:ext>
            </a:extLst>
          </p:cNvPr>
          <p:cNvSpPr/>
          <p:nvPr/>
        </p:nvSpPr>
        <p:spPr>
          <a:xfrm>
            <a:off x="-5366" y="-2683"/>
            <a:ext cx="12213463" cy="110543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3" descr="E.T.S.I. Aeronáutica y del Espacio: Identidad Gráfica">
            <a:extLst>
              <a:ext uri="{FF2B5EF4-FFF2-40B4-BE49-F238E27FC236}">
                <a16:creationId xmlns:a16="http://schemas.microsoft.com/office/drawing/2014/main" id="{7EAD83A0-3A50-2358-B6C4-00D9B9EB26BB}"/>
              </a:ext>
            </a:extLst>
          </p:cNvPr>
          <p:cNvPicPr>
            <a:picLocks noChangeAspect="1"/>
          </p:cNvPicPr>
          <p:nvPr/>
        </p:nvPicPr>
        <p:blipFill>
          <a:blip r:embed="rId2"/>
          <a:stretch>
            <a:fillRect/>
          </a:stretch>
        </p:blipFill>
        <p:spPr>
          <a:xfrm>
            <a:off x="267723" y="131828"/>
            <a:ext cx="1813971" cy="838526"/>
          </a:xfrm>
          <a:prstGeom prst="rect">
            <a:avLst/>
          </a:prstGeom>
        </p:spPr>
      </p:pic>
      <p:pic>
        <p:nvPicPr>
          <p:cNvPr id="5" name="Imagen 4" descr="Universidad Politécnica de Madrid">
            <a:extLst>
              <a:ext uri="{FF2B5EF4-FFF2-40B4-BE49-F238E27FC236}">
                <a16:creationId xmlns:a16="http://schemas.microsoft.com/office/drawing/2014/main" id="{FA6426EF-E8FC-30FB-AC60-6E44981645ED}"/>
              </a:ext>
            </a:extLst>
          </p:cNvPr>
          <p:cNvPicPr>
            <a:picLocks noChangeAspect="1"/>
          </p:cNvPicPr>
          <p:nvPr/>
        </p:nvPicPr>
        <p:blipFill>
          <a:blip r:embed="rId3"/>
          <a:stretch>
            <a:fillRect/>
          </a:stretch>
        </p:blipFill>
        <p:spPr>
          <a:xfrm>
            <a:off x="10412893" y="1859"/>
            <a:ext cx="1476453" cy="1108713"/>
          </a:xfrm>
          <a:prstGeom prst="rect">
            <a:avLst/>
          </a:prstGeom>
        </p:spPr>
      </p:pic>
      <p:sp>
        <p:nvSpPr>
          <p:cNvPr id="6" name="CuadroTexto 5">
            <a:extLst>
              <a:ext uri="{FF2B5EF4-FFF2-40B4-BE49-F238E27FC236}">
                <a16:creationId xmlns:a16="http://schemas.microsoft.com/office/drawing/2014/main" id="{9BF84AFC-29EE-2519-CDAF-A1CC72EAA608}"/>
              </a:ext>
            </a:extLst>
          </p:cNvPr>
          <p:cNvSpPr txBox="1"/>
          <p:nvPr/>
        </p:nvSpPr>
        <p:spPr>
          <a:xfrm>
            <a:off x="2184040" y="-18781"/>
            <a:ext cx="7823915"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000" b="1">
                <a:latin typeface="Garamond"/>
                <a:cs typeface="Calibri"/>
              </a:rPr>
              <a:t>Oscilador VDP</a:t>
            </a:r>
            <a:r>
              <a:rPr lang="es-ES" sz="3200" b="1">
                <a:latin typeface="Garamond"/>
                <a:cs typeface="Calibri"/>
              </a:rPr>
              <a:t> </a:t>
            </a:r>
            <a:br>
              <a:rPr lang="es-ES" sz="3200" b="1">
                <a:latin typeface="Garamond"/>
                <a:cs typeface="Calibri"/>
              </a:rPr>
            </a:br>
            <a:r>
              <a:rPr lang="es-ES" sz="3600" b="1">
                <a:latin typeface="Garamond"/>
                <a:cs typeface="Calibri"/>
              </a:rPr>
              <a:t>Forzado Estocásticamente</a:t>
            </a:r>
          </a:p>
        </p:txBody>
      </p:sp>
      <p:sp>
        <p:nvSpPr>
          <p:cNvPr id="10" name="CuadroTexto 9">
            <a:extLst>
              <a:ext uri="{FF2B5EF4-FFF2-40B4-BE49-F238E27FC236}">
                <a16:creationId xmlns:a16="http://schemas.microsoft.com/office/drawing/2014/main" id="{6956540D-CF67-BE61-FCD0-1AF19587B011}"/>
              </a:ext>
            </a:extLst>
          </p:cNvPr>
          <p:cNvSpPr txBox="1"/>
          <p:nvPr/>
        </p:nvSpPr>
        <p:spPr>
          <a:xfrm>
            <a:off x="2128912" y="1473075"/>
            <a:ext cx="7934170" cy="400110"/>
          </a:xfrm>
          <a:prstGeom prst="rect">
            <a:avLst/>
          </a:prstGeom>
          <a:noFill/>
        </p:spPr>
        <p:txBody>
          <a:bodyPr wrap="square">
            <a:spAutoFit/>
          </a:bodyPr>
          <a:lstStyle/>
          <a:p>
            <a:pPr algn="ctr"/>
            <a:r>
              <a:rPr lang="es-ES" sz="2000">
                <a:latin typeface="Georgia" panose="02040502050405020303" pitchFamily="18" charset="0"/>
              </a:rPr>
              <a:t>Comparación de resultados variando el parámetro </a:t>
            </a:r>
            <a:r>
              <a:rPr lang="es-ES" sz="2000" i="1">
                <a:latin typeface="Cambria Math" panose="02040503050406030204" pitchFamily="18" charset="0"/>
                <a:ea typeface="Cambria Math" panose="02040503050406030204" pitchFamily="18" charset="0"/>
              </a:rPr>
              <a:t>D</a:t>
            </a:r>
            <a:r>
              <a:rPr lang="es-ES" sz="2000">
                <a:latin typeface="Georgia" panose="02040502050405020303" pitchFamily="18" charset="0"/>
              </a:rPr>
              <a:t> </a:t>
            </a:r>
            <a:r>
              <a:rPr lang="es-ES" sz="2000"/>
              <a:t>(</a:t>
            </a:r>
            <a:r>
              <a:rPr lang="el-GR" sz="2000" i="1">
                <a:latin typeface="Cambria Math" panose="02040503050406030204" pitchFamily="18" charset="0"/>
                <a:ea typeface="Cambria Math" panose="02040503050406030204" pitchFamily="18" charset="0"/>
              </a:rPr>
              <a:t>τ</a:t>
            </a:r>
            <a:r>
              <a:rPr lang="es-ES" sz="2000">
                <a:latin typeface="Cambria Math" panose="02040503050406030204" pitchFamily="18" charset="0"/>
                <a:ea typeface="Cambria Math" panose="02040503050406030204" pitchFamily="18" charset="0"/>
              </a:rPr>
              <a:t> = 0.1, </a:t>
            </a:r>
            <a:r>
              <a:rPr lang="el-GR" sz="2000" i="1">
                <a:latin typeface="Cambria Math" panose="02040503050406030204" pitchFamily="18" charset="0"/>
                <a:ea typeface="Cambria Math" panose="02040503050406030204" pitchFamily="18" charset="0"/>
              </a:rPr>
              <a:t>µ</a:t>
            </a:r>
            <a:r>
              <a:rPr lang="es-ES" sz="2000">
                <a:latin typeface="Cambria Math" panose="02040503050406030204" pitchFamily="18" charset="0"/>
                <a:ea typeface="Cambria Math" panose="02040503050406030204" pitchFamily="18" charset="0"/>
              </a:rPr>
              <a:t> = 2</a:t>
            </a:r>
            <a:r>
              <a:rPr lang="es-ES" sz="2000"/>
              <a:t>) </a:t>
            </a:r>
          </a:p>
        </p:txBody>
      </p:sp>
      <p:pic>
        <p:nvPicPr>
          <p:cNvPr id="12" name="Imagen 11" descr="Gráfico&#10;&#10;Descripción generada automáticamente">
            <a:extLst>
              <a:ext uri="{FF2B5EF4-FFF2-40B4-BE49-F238E27FC236}">
                <a16:creationId xmlns:a16="http://schemas.microsoft.com/office/drawing/2014/main" id="{DE83D27D-8505-ADBA-4DCA-E575579D98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798" y="2536761"/>
            <a:ext cx="3382484" cy="3382484"/>
          </a:xfrm>
          <a:prstGeom prst="rect">
            <a:avLst/>
          </a:prstGeom>
        </p:spPr>
      </p:pic>
      <p:sp>
        <p:nvSpPr>
          <p:cNvPr id="24" name="CuadroTexto 23">
            <a:extLst>
              <a:ext uri="{FF2B5EF4-FFF2-40B4-BE49-F238E27FC236}">
                <a16:creationId xmlns:a16="http://schemas.microsoft.com/office/drawing/2014/main" id="{F822D382-CBCF-C00B-E604-0AF9FF0960EC}"/>
              </a:ext>
            </a:extLst>
          </p:cNvPr>
          <p:cNvSpPr txBox="1"/>
          <p:nvPr/>
        </p:nvSpPr>
        <p:spPr>
          <a:xfrm>
            <a:off x="1364890" y="2166489"/>
            <a:ext cx="1638300" cy="369332"/>
          </a:xfrm>
          <a:prstGeom prst="rect">
            <a:avLst/>
          </a:prstGeom>
          <a:noFill/>
        </p:spPr>
        <p:txBody>
          <a:bodyPr wrap="square" rtlCol="0">
            <a:spAutoFit/>
          </a:bodyPr>
          <a:lstStyle/>
          <a:p>
            <a:pPr algn="ctr"/>
            <a:r>
              <a:rPr lang="es-ES" i="1">
                <a:latin typeface="Cambria Math" panose="02040503050406030204" pitchFamily="18" charset="0"/>
                <a:ea typeface="Cambria Math" panose="02040503050406030204" pitchFamily="18" charset="0"/>
              </a:rPr>
              <a:t>D</a:t>
            </a:r>
            <a:r>
              <a:rPr lang="es-ES">
                <a:latin typeface="Cambria Math" panose="02040503050406030204" pitchFamily="18" charset="0"/>
                <a:ea typeface="Cambria Math" panose="02040503050406030204" pitchFamily="18" charset="0"/>
              </a:rPr>
              <a:t>  = 100</a:t>
            </a:r>
          </a:p>
        </p:txBody>
      </p:sp>
      <p:sp>
        <p:nvSpPr>
          <p:cNvPr id="25" name="CuadroTexto 24">
            <a:extLst>
              <a:ext uri="{FF2B5EF4-FFF2-40B4-BE49-F238E27FC236}">
                <a16:creationId xmlns:a16="http://schemas.microsoft.com/office/drawing/2014/main" id="{1DAED9C0-6FE8-2DC2-55DB-F3209654064C}"/>
              </a:ext>
            </a:extLst>
          </p:cNvPr>
          <p:cNvSpPr txBox="1"/>
          <p:nvPr/>
        </p:nvSpPr>
        <p:spPr>
          <a:xfrm>
            <a:off x="5276847" y="2166489"/>
            <a:ext cx="1638300" cy="369332"/>
          </a:xfrm>
          <a:prstGeom prst="rect">
            <a:avLst/>
          </a:prstGeom>
          <a:noFill/>
        </p:spPr>
        <p:txBody>
          <a:bodyPr wrap="square" rtlCol="0">
            <a:spAutoFit/>
          </a:bodyPr>
          <a:lstStyle/>
          <a:p>
            <a:pPr algn="ctr"/>
            <a:r>
              <a:rPr lang="es-ES" i="1">
                <a:latin typeface="Cambria Math" panose="02040503050406030204" pitchFamily="18" charset="0"/>
                <a:ea typeface="Cambria Math" panose="02040503050406030204" pitchFamily="18" charset="0"/>
              </a:rPr>
              <a:t>D</a:t>
            </a:r>
            <a:r>
              <a:rPr lang="es-ES">
                <a:latin typeface="Cambria Math" panose="02040503050406030204" pitchFamily="18" charset="0"/>
                <a:ea typeface="Cambria Math" panose="02040503050406030204" pitchFamily="18" charset="0"/>
              </a:rPr>
              <a:t>  = 20000</a:t>
            </a:r>
          </a:p>
        </p:txBody>
      </p:sp>
      <p:sp>
        <p:nvSpPr>
          <p:cNvPr id="26" name="CuadroTexto 25">
            <a:extLst>
              <a:ext uri="{FF2B5EF4-FFF2-40B4-BE49-F238E27FC236}">
                <a16:creationId xmlns:a16="http://schemas.microsoft.com/office/drawing/2014/main" id="{65213B75-45F1-4DED-F7E0-90631F9574CC}"/>
              </a:ext>
            </a:extLst>
          </p:cNvPr>
          <p:cNvSpPr txBox="1"/>
          <p:nvPr/>
        </p:nvSpPr>
        <p:spPr>
          <a:xfrm>
            <a:off x="9188810" y="2166489"/>
            <a:ext cx="1638300" cy="369332"/>
          </a:xfrm>
          <a:prstGeom prst="rect">
            <a:avLst/>
          </a:prstGeom>
          <a:noFill/>
        </p:spPr>
        <p:txBody>
          <a:bodyPr wrap="square" rtlCol="0">
            <a:spAutoFit/>
          </a:bodyPr>
          <a:lstStyle/>
          <a:p>
            <a:pPr algn="ctr"/>
            <a:r>
              <a:rPr lang="es-ES" i="1">
                <a:latin typeface="Cambria Math" panose="02040503050406030204" pitchFamily="18" charset="0"/>
                <a:ea typeface="Cambria Math" panose="02040503050406030204" pitchFamily="18" charset="0"/>
              </a:rPr>
              <a:t>D</a:t>
            </a:r>
            <a:r>
              <a:rPr lang="es-ES">
                <a:latin typeface="Cambria Math" panose="02040503050406030204" pitchFamily="18" charset="0"/>
                <a:ea typeface="Cambria Math" panose="02040503050406030204" pitchFamily="18" charset="0"/>
              </a:rPr>
              <a:t>  = 400000</a:t>
            </a:r>
          </a:p>
        </p:txBody>
      </p:sp>
      <p:pic>
        <p:nvPicPr>
          <p:cNvPr id="27" name="Imagen 26">
            <a:extLst>
              <a:ext uri="{FF2B5EF4-FFF2-40B4-BE49-F238E27FC236}">
                <a16:creationId xmlns:a16="http://schemas.microsoft.com/office/drawing/2014/main" id="{36C40400-340C-0EE1-D937-2A70BA4DF90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404755" y="2536761"/>
            <a:ext cx="3382484" cy="3382484"/>
          </a:xfrm>
          <a:prstGeom prst="rect">
            <a:avLst/>
          </a:prstGeom>
        </p:spPr>
      </p:pic>
      <p:pic>
        <p:nvPicPr>
          <p:cNvPr id="28" name="Imagen 27">
            <a:extLst>
              <a:ext uri="{FF2B5EF4-FFF2-40B4-BE49-F238E27FC236}">
                <a16:creationId xmlns:a16="http://schemas.microsoft.com/office/drawing/2014/main" id="{E13354CA-4E8F-5704-ECB8-C0A3839B1F6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16712" y="2536761"/>
            <a:ext cx="3382484" cy="3382484"/>
          </a:xfrm>
          <a:prstGeom prst="rect">
            <a:avLst/>
          </a:prstGeom>
        </p:spPr>
      </p:pic>
      <p:sp>
        <p:nvSpPr>
          <p:cNvPr id="8" name="CuadroTexto 2">
            <a:extLst>
              <a:ext uri="{FF2B5EF4-FFF2-40B4-BE49-F238E27FC236}">
                <a16:creationId xmlns:a16="http://schemas.microsoft.com/office/drawing/2014/main" id="{EBDAAB89-1D91-8E80-532B-ECBAFBAFABD9}"/>
              </a:ext>
            </a:extLst>
          </p:cNvPr>
          <p:cNvSpPr txBox="1"/>
          <p:nvPr/>
        </p:nvSpPr>
        <p:spPr>
          <a:xfrm>
            <a:off x="10796787" y="6412604"/>
            <a:ext cx="13254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s-ES">
                <a:latin typeface="Georgia Pro"/>
                <a:cs typeface="Calibri"/>
              </a:rPr>
              <a:t>Página 20</a:t>
            </a:r>
          </a:p>
        </p:txBody>
      </p:sp>
    </p:spTree>
    <p:extLst>
      <p:ext uri="{BB962C8B-B14F-4D97-AF65-F5344CB8AC3E}">
        <p14:creationId xmlns:p14="http://schemas.microsoft.com/office/powerpoint/2010/main" val="7952858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5D149-565A-EF48-8CA3-768F8BED926E}"/>
            </a:ext>
          </a:extLst>
        </p:cNvPr>
        <p:cNvGrpSpPr/>
        <p:nvPr/>
      </p:nvGrpSpPr>
      <p:grpSpPr>
        <a:xfrm>
          <a:off x="0" y="0"/>
          <a:ext cx="0" cy="0"/>
          <a:chOff x="0" y="0"/>
          <a:chExt cx="0" cy="0"/>
        </a:xfrm>
      </p:grpSpPr>
      <p:sp>
        <p:nvSpPr>
          <p:cNvPr id="2" name="Rectángulo 1">
            <a:extLst>
              <a:ext uri="{FF2B5EF4-FFF2-40B4-BE49-F238E27FC236}">
                <a16:creationId xmlns:a16="http://schemas.microsoft.com/office/drawing/2014/main" id="{A356F5C2-C549-FDA1-ABCB-561E681356B2}"/>
              </a:ext>
            </a:extLst>
          </p:cNvPr>
          <p:cNvSpPr/>
          <p:nvPr/>
        </p:nvSpPr>
        <p:spPr>
          <a:xfrm>
            <a:off x="-5366" y="-2683"/>
            <a:ext cx="12213463" cy="110543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3" descr="E.T.S.I. Aeronáutica y del Espacio: Identidad Gráfica">
            <a:extLst>
              <a:ext uri="{FF2B5EF4-FFF2-40B4-BE49-F238E27FC236}">
                <a16:creationId xmlns:a16="http://schemas.microsoft.com/office/drawing/2014/main" id="{7EAD83A0-3A50-2358-B6C4-00D9B9EB26BB}"/>
              </a:ext>
            </a:extLst>
          </p:cNvPr>
          <p:cNvPicPr>
            <a:picLocks noChangeAspect="1"/>
          </p:cNvPicPr>
          <p:nvPr/>
        </p:nvPicPr>
        <p:blipFill>
          <a:blip r:embed="rId2"/>
          <a:stretch>
            <a:fillRect/>
          </a:stretch>
        </p:blipFill>
        <p:spPr>
          <a:xfrm>
            <a:off x="267723" y="131828"/>
            <a:ext cx="1813971" cy="838526"/>
          </a:xfrm>
          <a:prstGeom prst="rect">
            <a:avLst/>
          </a:prstGeom>
        </p:spPr>
      </p:pic>
      <p:pic>
        <p:nvPicPr>
          <p:cNvPr id="5" name="Imagen 4" descr="Universidad Politécnica de Madrid">
            <a:extLst>
              <a:ext uri="{FF2B5EF4-FFF2-40B4-BE49-F238E27FC236}">
                <a16:creationId xmlns:a16="http://schemas.microsoft.com/office/drawing/2014/main" id="{FA6426EF-E8FC-30FB-AC60-6E44981645ED}"/>
              </a:ext>
            </a:extLst>
          </p:cNvPr>
          <p:cNvPicPr>
            <a:picLocks noChangeAspect="1"/>
          </p:cNvPicPr>
          <p:nvPr/>
        </p:nvPicPr>
        <p:blipFill>
          <a:blip r:embed="rId3"/>
          <a:stretch>
            <a:fillRect/>
          </a:stretch>
        </p:blipFill>
        <p:spPr>
          <a:xfrm>
            <a:off x="10412893" y="1859"/>
            <a:ext cx="1476453" cy="1108713"/>
          </a:xfrm>
          <a:prstGeom prst="rect">
            <a:avLst/>
          </a:prstGeom>
        </p:spPr>
      </p:pic>
      <p:sp>
        <p:nvSpPr>
          <p:cNvPr id="6" name="CuadroTexto 5">
            <a:extLst>
              <a:ext uri="{FF2B5EF4-FFF2-40B4-BE49-F238E27FC236}">
                <a16:creationId xmlns:a16="http://schemas.microsoft.com/office/drawing/2014/main" id="{9BF84AFC-29EE-2519-CDAF-A1CC72EAA608}"/>
              </a:ext>
            </a:extLst>
          </p:cNvPr>
          <p:cNvSpPr txBox="1"/>
          <p:nvPr/>
        </p:nvSpPr>
        <p:spPr>
          <a:xfrm>
            <a:off x="2184040" y="-18781"/>
            <a:ext cx="7823915"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000" b="1">
                <a:latin typeface="Garamond"/>
                <a:cs typeface="Calibri"/>
              </a:rPr>
              <a:t>Oscilador VDP</a:t>
            </a:r>
            <a:r>
              <a:rPr lang="es-ES" sz="3200" b="1">
                <a:latin typeface="Garamond"/>
                <a:cs typeface="Calibri"/>
              </a:rPr>
              <a:t> </a:t>
            </a:r>
            <a:br>
              <a:rPr lang="es-ES" sz="3200" b="1">
                <a:latin typeface="Garamond"/>
                <a:cs typeface="Calibri"/>
              </a:rPr>
            </a:br>
            <a:r>
              <a:rPr lang="es-ES" sz="3600" b="1">
                <a:latin typeface="Garamond"/>
                <a:cs typeface="Calibri"/>
              </a:rPr>
              <a:t>Forzado Estocásticamente</a:t>
            </a:r>
          </a:p>
        </p:txBody>
      </p:sp>
      <p:pic>
        <p:nvPicPr>
          <p:cNvPr id="12" name="Imagen 11">
            <a:extLst>
              <a:ext uri="{FF2B5EF4-FFF2-40B4-BE49-F238E27FC236}">
                <a16:creationId xmlns:a16="http://schemas.microsoft.com/office/drawing/2014/main" id="{DE83D27D-8505-ADBA-4DCA-E575579D98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2798" y="2536761"/>
            <a:ext cx="3382484" cy="3382484"/>
          </a:xfrm>
          <a:prstGeom prst="rect">
            <a:avLst/>
          </a:prstGeom>
        </p:spPr>
      </p:pic>
      <p:sp>
        <p:nvSpPr>
          <p:cNvPr id="24" name="CuadroTexto 23">
            <a:extLst>
              <a:ext uri="{FF2B5EF4-FFF2-40B4-BE49-F238E27FC236}">
                <a16:creationId xmlns:a16="http://schemas.microsoft.com/office/drawing/2014/main" id="{F822D382-CBCF-C00B-E604-0AF9FF0960EC}"/>
              </a:ext>
            </a:extLst>
          </p:cNvPr>
          <p:cNvSpPr txBox="1"/>
          <p:nvPr/>
        </p:nvSpPr>
        <p:spPr>
          <a:xfrm>
            <a:off x="1364890" y="2166489"/>
            <a:ext cx="1638300" cy="369332"/>
          </a:xfrm>
          <a:prstGeom prst="rect">
            <a:avLst/>
          </a:prstGeom>
          <a:noFill/>
        </p:spPr>
        <p:txBody>
          <a:bodyPr wrap="square" rtlCol="0">
            <a:spAutoFit/>
          </a:bodyPr>
          <a:lstStyle/>
          <a:p>
            <a:pPr algn="ctr"/>
            <a:r>
              <a:rPr lang="es-ES" i="1">
                <a:latin typeface="Cambria Math" panose="02040503050406030204" pitchFamily="18" charset="0"/>
                <a:ea typeface="Cambria Math" panose="02040503050406030204" pitchFamily="18" charset="0"/>
              </a:rPr>
              <a:t>D</a:t>
            </a:r>
            <a:r>
              <a:rPr lang="es-ES">
                <a:latin typeface="Cambria Math" panose="02040503050406030204" pitchFamily="18" charset="0"/>
                <a:ea typeface="Cambria Math" panose="02040503050406030204" pitchFamily="18" charset="0"/>
              </a:rPr>
              <a:t> = 100</a:t>
            </a:r>
          </a:p>
        </p:txBody>
      </p:sp>
      <p:sp>
        <p:nvSpPr>
          <p:cNvPr id="25" name="CuadroTexto 24">
            <a:extLst>
              <a:ext uri="{FF2B5EF4-FFF2-40B4-BE49-F238E27FC236}">
                <a16:creationId xmlns:a16="http://schemas.microsoft.com/office/drawing/2014/main" id="{1DAED9C0-6FE8-2DC2-55DB-F3209654064C}"/>
              </a:ext>
            </a:extLst>
          </p:cNvPr>
          <p:cNvSpPr txBox="1"/>
          <p:nvPr/>
        </p:nvSpPr>
        <p:spPr>
          <a:xfrm>
            <a:off x="5276847" y="2166489"/>
            <a:ext cx="1638300" cy="369332"/>
          </a:xfrm>
          <a:prstGeom prst="rect">
            <a:avLst/>
          </a:prstGeom>
          <a:noFill/>
        </p:spPr>
        <p:txBody>
          <a:bodyPr wrap="square" rtlCol="0">
            <a:spAutoFit/>
          </a:bodyPr>
          <a:lstStyle/>
          <a:p>
            <a:pPr algn="ctr"/>
            <a:r>
              <a:rPr lang="es-ES" i="1">
                <a:latin typeface="Cambria Math" panose="02040503050406030204" pitchFamily="18" charset="0"/>
                <a:ea typeface="Cambria Math" panose="02040503050406030204" pitchFamily="18" charset="0"/>
              </a:rPr>
              <a:t>D</a:t>
            </a:r>
            <a:r>
              <a:rPr lang="es-ES">
                <a:latin typeface="Cambria Math" panose="02040503050406030204" pitchFamily="18" charset="0"/>
                <a:ea typeface="Cambria Math" panose="02040503050406030204" pitchFamily="18" charset="0"/>
              </a:rPr>
              <a:t> = 20000</a:t>
            </a:r>
          </a:p>
        </p:txBody>
      </p:sp>
      <p:sp>
        <p:nvSpPr>
          <p:cNvPr id="26" name="CuadroTexto 25">
            <a:extLst>
              <a:ext uri="{FF2B5EF4-FFF2-40B4-BE49-F238E27FC236}">
                <a16:creationId xmlns:a16="http://schemas.microsoft.com/office/drawing/2014/main" id="{65213B75-45F1-4DED-F7E0-90631F9574CC}"/>
              </a:ext>
            </a:extLst>
          </p:cNvPr>
          <p:cNvSpPr txBox="1"/>
          <p:nvPr/>
        </p:nvSpPr>
        <p:spPr>
          <a:xfrm>
            <a:off x="9188810" y="2166489"/>
            <a:ext cx="1638300" cy="369332"/>
          </a:xfrm>
          <a:prstGeom prst="rect">
            <a:avLst/>
          </a:prstGeom>
          <a:noFill/>
        </p:spPr>
        <p:txBody>
          <a:bodyPr wrap="square" rtlCol="0">
            <a:spAutoFit/>
          </a:bodyPr>
          <a:lstStyle/>
          <a:p>
            <a:pPr algn="ctr"/>
            <a:r>
              <a:rPr lang="es-ES" i="1">
                <a:latin typeface="Cambria Math" panose="02040503050406030204" pitchFamily="18" charset="0"/>
                <a:ea typeface="Cambria Math" panose="02040503050406030204" pitchFamily="18" charset="0"/>
              </a:rPr>
              <a:t>D</a:t>
            </a:r>
            <a:r>
              <a:rPr lang="es-ES">
                <a:latin typeface="Cambria Math" panose="02040503050406030204" pitchFamily="18" charset="0"/>
                <a:ea typeface="Cambria Math" panose="02040503050406030204" pitchFamily="18" charset="0"/>
              </a:rPr>
              <a:t> = 400000</a:t>
            </a:r>
          </a:p>
        </p:txBody>
      </p:sp>
      <p:pic>
        <p:nvPicPr>
          <p:cNvPr id="27" name="Imagen 26">
            <a:extLst>
              <a:ext uri="{FF2B5EF4-FFF2-40B4-BE49-F238E27FC236}">
                <a16:creationId xmlns:a16="http://schemas.microsoft.com/office/drawing/2014/main" id="{36C40400-340C-0EE1-D937-2A70BA4DF90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404755" y="2536761"/>
            <a:ext cx="3382484" cy="3382484"/>
          </a:xfrm>
          <a:prstGeom prst="rect">
            <a:avLst/>
          </a:prstGeom>
        </p:spPr>
      </p:pic>
      <p:pic>
        <p:nvPicPr>
          <p:cNvPr id="28" name="Imagen 27">
            <a:extLst>
              <a:ext uri="{FF2B5EF4-FFF2-40B4-BE49-F238E27FC236}">
                <a16:creationId xmlns:a16="http://schemas.microsoft.com/office/drawing/2014/main" id="{E13354CA-4E8F-5704-ECB8-C0A3839B1F6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16712" y="2536761"/>
            <a:ext cx="3382484" cy="3382484"/>
          </a:xfrm>
          <a:prstGeom prst="rect">
            <a:avLst/>
          </a:prstGeom>
        </p:spPr>
      </p:pic>
      <p:sp>
        <p:nvSpPr>
          <p:cNvPr id="7" name="CuadroTexto 6">
            <a:extLst>
              <a:ext uri="{FF2B5EF4-FFF2-40B4-BE49-F238E27FC236}">
                <a16:creationId xmlns:a16="http://schemas.microsoft.com/office/drawing/2014/main" id="{36C37EF0-A038-071C-F037-3E7FE0EF36FC}"/>
              </a:ext>
            </a:extLst>
          </p:cNvPr>
          <p:cNvSpPr txBox="1"/>
          <p:nvPr/>
        </p:nvSpPr>
        <p:spPr>
          <a:xfrm>
            <a:off x="2184039" y="1614027"/>
            <a:ext cx="7823915" cy="400110"/>
          </a:xfrm>
          <a:prstGeom prst="rect">
            <a:avLst/>
          </a:prstGeom>
          <a:noFill/>
        </p:spPr>
        <p:txBody>
          <a:bodyPr wrap="square">
            <a:spAutoFit/>
          </a:bodyPr>
          <a:lstStyle/>
          <a:p>
            <a:pPr algn="ctr"/>
            <a:r>
              <a:rPr lang="es-ES" sz="2000">
                <a:latin typeface="Georgia" panose="02040502050405020303" pitchFamily="18" charset="0"/>
              </a:rPr>
              <a:t>Comparación de resultados variando el parámetro </a:t>
            </a:r>
            <a:r>
              <a:rPr lang="es-ES" sz="2000" i="1">
                <a:latin typeface="Cambria" panose="02040503050406030204" pitchFamily="18" charset="0"/>
                <a:ea typeface="Cambria" panose="02040503050406030204" pitchFamily="18" charset="0"/>
              </a:rPr>
              <a:t>D</a:t>
            </a:r>
            <a:r>
              <a:rPr lang="es-ES" sz="2000">
                <a:latin typeface="Georgia" panose="02040502050405020303" pitchFamily="18" charset="0"/>
              </a:rPr>
              <a:t> (</a:t>
            </a:r>
            <a:r>
              <a:rPr lang="el-GR" sz="2000" i="1">
                <a:latin typeface="Cambria" panose="02040503050406030204" pitchFamily="18" charset="0"/>
                <a:ea typeface="Cambria" panose="02040503050406030204" pitchFamily="18" charset="0"/>
              </a:rPr>
              <a:t>τ</a:t>
            </a:r>
            <a:r>
              <a:rPr lang="es-ES" sz="2000">
                <a:latin typeface="Cambria" panose="02040503050406030204" pitchFamily="18" charset="0"/>
                <a:ea typeface="Cambria" panose="02040503050406030204" pitchFamily="18" charset="0"/>
              </a:rPr>
              <a:t> = 0.1, </a:t>
            </a:r>
            <a:r>
              <a:rPr lang="el-GR" sz="2000" i="1">
                <a:latin typeface="Cambria" panose="02040503050406030204" pitchFamily="18" charset="0"/>
                <a:ea typeface="Cambria" panose="02040503050406030204" pitchFamily="18" charset="0"/>
              </a:rPr>
              <a:t>µ</a:t>
            </a:r>
            <a:r>
              <a:rPr lang="es-ES" sz="2000">
                <a:latin typeface="Cambria" panose="02040503050406030204" pitchFamily="18" charset="0"/>
                <a:ea typeface="Cambria" panose="02040503050406030204" pitchFamily="18" charset="0"/>
              </a:rPr>
              <a:t> = 2</a:t>
            </a:r>
            <a:r>
              <a:rPr lang="es-ES" sz="2000">
                <a:latin typeface="Georgia" panose="02040502050405020303" pitchFamily="18" charset="0"/>
              </a:rPr>
              <a:t>) </a:t>
            </a:r>
          </a:p>
        </p:txBody>
      </p:sp>
      <p:sp>
        <p:nvSpPr>
          <p:cNvPr id="8" name="CuadroTexto 2">
            <a:extLst>
              <a:ext uri="{FF2B5EF4-FFF2-40B4-BE49-F238E27FC236}">
                <a16:creationId xmlns:a16="http://schemas.microsoft.com/office/drawing/2014/main" id="{8DB34ADE-E8B9-59D6-2234-64EA3FF492D9}"/>
              </a:ext>
            </a:extLst>
          </p:cNvPr>
          <p:cNvSpPr txBox="1"/>
          <p:nvPr/>
        </p:nvSpPr>
        <p:spPr>
          <a:xfrm>
            <a:off x="10796787" y="6412604"/>
            <a:ext cx="13254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s-ES">
                <a:latin typeface="Georgia Pro"/>
                <a:cs typeface="Calibri"/>
              </a:rPr>
              <a:t>Página 21</a:t>
            </a:r>
          </a:p>
        </p:txBody>
      </p:sp>
    </p:spTree>
    <p:extLst>
      <p:ext uri="{BB962C8B-B14F-4D97-AF65-F5344CB8AC3E}">
        <p14:creationId xmlns:p14="http://schemas.microsoft.com/office/powerpoint/2010/main" val="41262803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5D149-565A-EF48-8CA3-768F8BED926E}"/>
            </a:ext>
          </a:extLst>
        </p:cNvPr>
        <p:cNvGrpSpPr/>
        <p:nvPr/>
      </p:nvGrpSpPr>
      <p:grpSpPr>
        <a:xfrm>
          <a:off x="0" y="0"/>
          <a:ext cx="0" cy="0"/>
          <a:chOff x="0" y="0"/>
          <a:chExt cx="0" cy="0"/>
        </a:xfrm>
      </p:grpSpPr>
      <p:sp>
        <p:nvSpPr>
          <p:cNvPr id="2" name="Rectángulo 1">
            <a:extLst>
              <a:ext uri="{FF2B5EF4-FFF2-40B4-BE49-F238E27FC236}">
                <a16:creationId xmlns:a16="http://schemas.microsoft.com/office/drawing/2014/main" id="{A356F5C2-C549-FDA1-ABCB-561E681356B2}"/>
              </a:ext>
            </a:extLst>
          </p:cNvPr>
          <p:cNvSpPr/>
          <p:nvPr/>
        </p:nvSpPr>
        <p:spPr>
          <a:xfrm>
            <a:off x="-5366" y="-2683"/>
            <a:ext cx="12213463" cy="110543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3" descr="E.T.S.I. Aeronáutica y del Espacio: Identidad Gráfica">
            <a:extLst>
              <a:ext uri="{FF2B5EF4-FFF2-40B4-BE49-F238E27FC236}">
                <a16:creationId xmlns:a16="http://schemas.microsoft.com/office/drawing/2014/main" id="{7EAD83A0-3A50-2358-B6C4-00D9B9EB26BB}"/>
              </a:ext>
            </a:extLst>
          </p:cNvPr>
          <p:cNvPicPr>
            <a:picLocks noChangeAspect="1"/>
          </p:cNvPicPr>
          <p:nvPr/>
        </p:nvPicPr>
        <p:blipFill>
          <a:blip r:embed="rId2"/>
          <a:stretch>
            <a:fillRect/>
          </a:stretch>
        </p:blipFill>
        <p:spPr>
          <a:xfrm>
            <a:off x="267723" y="131828"/>
            <a:ext cx="1813971" cy="838526"/>
          </a:xfrm>
          <a:prstGeom prst="rect">
            <a:avLst/>
          </a:prstGeom>
        </p:spPr>
      </p:pic>
      <p:pic>
        <p:nvPicPr>
          <p:cNvPr id="5" name="Imagen 4" descr="Universidad Politécnica de Madrid">
            <a:extLst>
              <a:ext uri="{FF2B5EF4-FFF2-40B4-BE49-F238E27FC236}">
                <a16:creationId xmlns:a16="http://schemas.microsoft.com/office/drawing/2014/main" id="{FA6426EF-E8FC-30FB-AC60-6E44981645ED}"/>
              </a:ext>
            </a:extLst>
          </p:cNvPr>
          <p:cNvPicPr>
            <a:picLocks noChangeAspect="1"/>
          </p:cNvPicPr>
          <p:nvPr/>
        </p:nvPicPr>
        <p:blipFill>
          <a:blip r:embed="rId3"/>
          <a:stretch>
            <a:fillRect/>
          </a:stretch>
        </p:blipFill>
        <p:spPr>
          <a:xfrm>
            <a:off x="10412893" y="1859"/>
            <a:ext cx="1476453" cy="1108713"/>
          </a:xfrm>
          <a:prstGeom prst="rect">
            <a:avLst/>
          </a:prstGeom>
        </p:spPr>
      </p:pic>
      <p:sp>
        <p:nvSpPr>
          <p:cNvPr id="6" name="CuadroTexto 5">
            <a:extLst>
              <a:ext uri="{FF2B5EF4-FFF2-40B4-BE49-F238E27FC236}">
                <a16:creationId xmlns:a16="http://schemas.microsoft.com/office/drawing/2014/main" id="{9BF84AFC-29EE-2519-CDAF-A1CC72EAA608}"/>
              </a:ext>
            </a:extLst>
          </p:cNvPr>
          <p:cNvSpPr txBox="1"/>
          <p:nvPr/>
        </p:nvSpPr>
        <p:spPr>
          <a:xfrm>
            <a:off x="2184040" y="-18781"/>
            <a:ext cx="7823915"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000" b="1">
                <a:latin typeface="Garamond"/>
                <a:cs typeface="Calibri"/>
              </a:rPr>
              <a:t>Oscilador VDP</a:t>
            </a:r>
            <a:r>
              <a:rPr lang="es-ES" sz="3200" b="1">
                <a:latin typeface="Garamond"/>
                <a:cs typeface="Calibri"/>
              </a:rPr>
              <a:t> </a:t>
            </a:r>
            <a:br>
              <a:rPr lang="es-ES" sz="3200" b="1">
                <a:latin typeface="Garamond"/>
                <a:cs typeface="Calibri"/>
              </a:rPr>
            </a:br>
            <a:r>
              <a:rPr lang="es-ES" sz="3600" b="1">
                <a:latin typeface="Garamond"/>
                <a:cs typeface="Calibri"/>
              </a:rPr>
              <a:t>Forzado Estocásticamente</a:t>
            </a:r>
          </a:p>
        </p:txBody>
      </p:sp>
      <p:pic>
        <p:nvPicPr>
          <p:cNvPr id="12" name="Imagen 11">
            <a:extLst>
              <a:ext uri="{FF2B5EF4-FFF2-40B4-BE49-F238E27FC236}">
                <a16:creationId xmlns:a16="http://schemas.microsoft.com/office/drawing/2014/main" id="{DE83D27D-8505-ADBA-4DCA-E575579D98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2798" y="2536761"/>
            <a:ext cx="3382484" cy="3382484"/>
          </a:xfrm>
          <a:prstGeom prst="rect">
            <a:avLst/>
          </a:prstGeom>
        </p:spPr>
      </p:pic>
      <p:sp>
        <p:nvSpPr>
          <p:cNvPr id="24" name="CuadroTexto 23">
            <a:extLst>
              <a:ext uri="{FF2B5EF4-FFF2-40B4-BE49-F238E27FC236}">
                <a16:creationId xmlns:a16="http://schemas.microsoft.com/office/drawing/2014/main" id="{F822D382-CBCF-C00B-E604-0AF9FF0960EC}"/>
              </a:ext>
            </a:extLst>
          </p:cNvPr>
          <p:cNvSpPr txBox="1"/>
          <p:nvPr/>
        </p:nvSpPr>
        <p:spPr>
          <a:xfrm>
            <a:off x="1364890" y="2166489"/>
            <a:ext cx="1638300" cy="369332"/>
          </a:xfrm>
          <a:prstGeom prst="rect">
            <a:avLst/>
          </a:prstGeom>
          <a:noFill/>
        </p:spPr>
        <p:txBody>
          <a:bodyPr wrap="square" rtlCol="0">
            <a:spAutoFit/>
          </a:bodyPr>
          <a:lstStyle/>
          <a:p>
            <a:pPr algn="ctr"/>
            <a:r>
              <a:rPr lang="el-GR" i="1">
                <a:latin typeface="Cambria Math" panose="02040503050406030204" pitchFamily="18" charset="0"/>
                <a:ea typeface="Cambria Math" panose="02040503050406030204" pitchFamily="18" charset="0"/>
              </a:rPr>
              <a:t>τ</a:t>
            </a:r>
            <a:r>
              <a:rPr lang="es-ES" i="1">
                <a:latin typeface="Cambria Math" panose="02040503050406030204" pitchFamily="18" charset="0"/>
                <a:ea typeface="Cambria Math" panose="02040503050406030204" pitchFamily="18" charset="0"/>
              </a:rPr>
              <a:t>  </a:t>
            </a:r>
            <a:r>
              <a:rPr lang="es-ES">
                <a:latin typeface="Cambria Math" panose="02040503050406030204" pitchFamily="18" charset="0"/>
                <a:ea typeface="Cambria Math" panose="02040503050406030204" pitchFamily="18" charset="0"/>
              </a:rPr>
              <a:t>= 0.1 </a:t>
            </a:r>
          </a:p>
        </p:txBody>
      </p:sp>
      <p:sp>
        <p:nvSpPr>
          <p:cNvPr id="25" name="CuadroTexto 24">
            <a:extLst>
              <a:ext uri="{FF2B5EF4-FFF2-40B4-BE49-F238E27FC236}">
                <a16:creationId xmlns:a16="http://schemas.microsoft.com/office/drawing/2014/main" id="{1DAED9C0-6FE8-2DC2-55DB-F3209654064C}"/>
              </a:ext>
            </a:extLst>
          </p:cNvPr>
          <p:cNvSpPr txBox="1"/>
          <p:nvPr/>
        </p:nvSpPr>
        <p:spPr>
          <a:xfrm>
            <a:off x="5276847" y="2166489"/>
            <a:ext cx="1638300" cy="369332"/>
          </a:xfrm>
          <a:prstGeom prst="rect">
            <a:avLst/>
          </a:prstGeom>
          <a:noFill/>
        </p:spPr>
        <p:txBody>
          <a:bodyPr wrap="square" rtlCol="0">
            <a:spAutoFit/>
          </a:bodyPr>
          <a:lstStyle/>
          <a:p>
            <a:pPr algn="ctr"/>
            <a:r>
              <a:rPr lang="el-GR" i="1">
                <a:latin typeface="Cambria Math" panose="02040503050406030204" pitchFamily="18" charset="0"/>
                <a:ea typeface="Cambria Math" panose="02040503050406030204" pitchFamily="18" charset="0"/>
              </a:rPr>
              <a:t>τ</a:t>
            </a:r>
            <a:r>
              <a:rPr lang="es-ES">
                <a:latin typeface="Cambria Math" panose="02040503050406030204" pitchFamily="18" charset="0"/>
                <a:ea typeface="Cambria Math" panose="02040503050406030204" pitchFamily="18" charset="0"/>
              </a:rPr>
              <a:t>  = 0.3</a:t>
            </a:r>
          </a:p>
        </p:txBody>
      </p:sp>
      <p:sp>
        <p:nvSpPr>
          <p:cNvPr id="26" name="CuadroTexto 25">
            <a:extLst>
              <a:ext uri="{FF2B5EF4-FFF2-40B4-BE49-F238E27FC236}">
                <a16:creationId xmlns:a16="http://schemas.microsoft.com/office/drawing/2014/main" id="{65213B75-45F1-4DED-F7E0-90631F9574CC}"/>
              </a:ext>
            </a:extLst>
          </p:cNvPr>
          <p:cNvSpPr txBox="1"/>
          <p:nvPr/>
        </p:nvSpPr>
        <p:spPr>
          <a:xfrm>
            <a:off x="9188810" y="2166489"/>
            <a:ext cx="1638300" cy="369332"/>
          </a:xfrm>
          <a:prstGeom prst="rect">
            <a:avLst/>
          </a:prstGeom>
          <a:noFill/>
        </p:spPr>
        <p:txBody>
          <a:bodyPr wrap="square" rtlCol="0">
            <a:spAutoFit/>
          </a:bodyPr>
          <a:lstStyle/>
          <a:p>
            <a:pPr algn="ctr"/>
            <a:r>
              <a:rPr lang="el-GR" i="1">
                <a:latin typeface="Cambria Math" panose="02040503050406030204" pitchFamily="18" charset="0"/>
                <a:ea typeface="Cambria Math" panose="02040503050406030204" pitchFamily="18" charset="0"/>
              </a:rPr>
              <a:t>Τ</a:t>
            </a:r>
            <a:r>
              <a:rPr lang="es-ES" i="1">
                <a:latin typeface="Cambria Math" panose="02040503050406030204" pitchFamily="18" charset="0"/>
                <a:ea typeface="Cambria Math" panose="02040503050406030204" pitchFamily="18" charset="0"/>
              </a:rPr>
              <a:t> </a:t>
            </a:r>
            <a:r>
              <a:rPr lang="es-ES">
                <a:latin typeface="Cambria Math" panose="02040503050406030204" pitchFamily="18" charset="0"/>
                <a:ea typeface="Cambria Math" panose="02040503050406030204" pitchFamily="18" charset="0"/>
              </a:rPr>
              <a:t> = 0.5</a:t>
            </a:r>
          </a:p>
        </p:txBody>
      </p:sp>
      <p:pic>
        <p:nvPicPr>
          <p:cNvPr id="27" name="Imagen 26">
            <a:extLst>
              <a:ext uri="{FF2B5EF4-FFF2-40B4-BE49-F238E27FC236}">
                <a16:creationId xmlns:a16="http://schemas.microsoft.com/office/drawing/2014/main" id="{36C40400-340C-0EE1-D937-2A70BA4DF90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404755" y="2536761"/>
            <a:ext cx="3382484" cy="3382484"/>
          </a:xfrm>
          <a:prstGeom prst="rect">
            <a:avLst/>
          </a:prstGeom>
        </p:spPr>
      </p:pic>
      <p:pic>
        <p:nvPicPr>
          <p:cNvPr id="28" name="Imagen 27">
            <a:extLst>
              <a:ext uri="{FF2B5EF4-FFF2-40B4-BE49-F238E27FC236}">
                <a16:creationId xmlns:a16="http://schemas.microsoft.com/office/drawing/2014/main" id="{E13354CA-4E8F-5704-ECB8-C0A3839B1F6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16712" y="2536761"/>
            <a:ext cx="3382484" cy="3382484"/>
          </a:xfrm>
          <a:prstGeom prst="rect">
            <a:avLst/>
          </a:prstGeom>
        </p:spPr>
      </p:pic>
      <p:sp>
        <p:nvSpPr>
          <p:cNvPr id="7" name="CuadroTexto 6">
            <a:extLst>
              <a:ext uri="{FF2B5EF4-FFF2-40B4-BE49-F238E27FC236}">
                <a16:creationId xmlns:a16="http://schemas.microsoft.com/office/drawing/2014/main" id="{F277FCDC-1D47-37DC-B28B-38A3FFE4AC2A}"/>
              </a:ext>
            </a:extLst>
          </p:cNvPr>
          <p:cNvSpPr txBox="1"/>
          <p:nvPr/>
        </p:nvSpPr>
        <p:spPr>
          <a:xfrm>
            <a:off x="1837132" y="1565854"/>
            <a:ext cx="8517729" cy="400110"/>
          </a:xfrm>
          <a:prstGeom prst="rect">
            <a:avLst/>
          </a:prstGeom>
          <a:noFill/>
        </p:spPr>
        <p:txBody>
          <a:bodyPr wrap="square">
            <a:spAutoFit/>
          </a:bodyPr>
          <a:lstStyle/>
          <a:p>
            <a:pPr algn="ctr"/>
            <a:r>
              <a:rPr lang="es-ES" sz="2000">
                <a:latin typeface="Georgia" panose="02040502050405020303" pitchFamily="18" charset="0"/>
                <a:ea typeface="Cambria" panose="02040503050406030204" pitchFamily="18" charset="0"/>
              </a:rPr>
              <a:t>Comparación de resultados variando el parámetro </a:t>
            </a:r>
            <a:r>
              <a:rPr lang="el-GR" sz="2000" i="1">
                <a:latin typeface="Cambria" panose="02040503050406030204" pitchFamily="18" charset="0"/>
                <a:ea typeface="Cambria" panose="02040503050406030204" pitchFamily="18" charset="0"/>
              </a:rPr>
              <a:t>τ</a:t>
            </a:r>
            <a:r>
              <a:rPr lang="es-ES" sz="2000">
                <a:latin typeface="Georgia" panose="02040502050405020303" pitchFamily="18" charset="0"/>
                <a:ea typeface="Cambria" panose="02040503050406030204" pitchFamily="18" charset="0"/>
              </a:rPr>
              <a:t> (</a:t>
            </a:r>
            <a:r>
              <a:rPr lang="es-ES" sz="2000" i="1">
                <a:latin typeface="Cambria" panose="02040503050406030204" pitchFamily="18" charset="0"/>
                <a:ea typeface="Cambria" panose="02040503050406030204" pitchFamily="18" charset="0"/>
              </a:rPr>
              <a:t>D</a:t>
            </a:r>
            <a:r>
              <a:rPr lang="es-ES" sz="2000">
                <a:latin typeface="Cambria" panose="02040503050406030204" pitchFamily="18" charset="0"/>
                <a:ea typeface="Cambria" panose="02040503050406030204" pitchFamily="18" charset="0"/>
              </a:rPr>
              <a:t> = 20000, </a:t>
            </a:r>
            <a:r>
              <a:rPr lang="el-GR" sz="2000" i="1">
                <a:latin typeface="Cambria" panose="02040503050406030204" pitchFamily="18" charset="0"/>
                <a:ea typeface="Cambria" panose="02040503050406030204" pitchFamily="18" charset="0"/>
              </a:rPr>
              <a:t>µ</a:t>
            </a:r>
            <a:r>
              <a:rPr lang="es-ES" sz="2000">
                <a:latin typeface="Cambria" panose="02040503050406030204" pitchFamily="18" charset="0"/>
                <a:ea typeface="Cambria" panose="02040503050406030204" pitchFamily="18" charset="0"/>
              </a:rPr>
              <a:t> = 2</a:t>
            </a:r>
            <a:r>
              <a:rPr lang="es-ES" sz="2000">
                <a:latin typeface="Georgia" panose="02040502050405020303" pitchFamily="18" charset="0"/>
                <a:ea typeface="Cambria" panose="02040503050406030204" pitchFamily="18" charset="0"/>
              </a:rPr>
              <a:t>) </a:t>
            </a:r>
          </a:p>
        </p:txBody>
      </p:sp>
      <p:sp>
        <p:nvSpPr>
          <p:cNvPr id="8" name="CuadroTexto 2">
            <a:extLst>
              <a:ext uri="{FF2B5EF4-FFF2-40B4-BE49-F238E27FC236}">
                <a16:creationId xmlns:a16="http://schemas.microsoft.com/office/drawing/2014/main" id="{774C8804-C601-524A-E61F-69F12865A577}"/>
              </a:ext>
            </a:extLst>
          </p:cNvPr>
          <p:cNvSpPr txBox="1"/>
          <p:nvPr/>
        </p:nvSpPr>
        <p:spPr>
          <a:xfrm>
            <a:off x="10796787" y="6412604"/>
            <a:ext cx="13254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s-ES">
                <a:latin typeface="Georgia Pro"/>
                <a:cs typeface="Calibri"/>
              </a:rPr>
              <a:t>Página 22</a:t>
            </a:r>
          </a:p>
        </p:txBody>
      </p:sp>
    </p:spTree>
    <p:extLst>
      <p:ext uri="{BB962C8B-B14F-4D97-AF65-F5344CB8AC3E}">
        <p14:creationId xmlns:p14="http://schemas.microsoft.com/office/powerpoint/2010/main" val="2880642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5D149-565A-EF48-8CA3-768F8BED926E}"/>
            </a:ext>
          </a:extLst>
        </p:cNvPr>
        <p:cNvGrpSpPr/>
        <p:nvPr/>
      </p:nvGrpSpPr>
      <p:grpSpPr>
        <a:xfrm>
          <a:off x="0" y="0"/>
          <a:ext cx="0" cy="0"/>
          <a:chOff x="0" y="0"/>
          <a:chExt cx="0" cy="0"/>
        </a:xfrm>
      </p:grpSpPr>
      <p:sp>
        <p:nvSpPr>
          <p:cNvPr id="2" name="Rectángulo 1">
            <a:extLst>
              <a:ext uri="{FF2B5EF4-FFF2-40B4-BE49-F238E27FC236}">
                <a16:creationId xmlns:a16="http://schemas.microsoft.com/office/drawing/2014/main" id="{A356F5C2-C549-FDA1-ABCB-561E681356B2}"/>
              </a:ext>
            </a:extLst>
          </p:cNvPr>
          <p:cNvSpPr/>
          <p:nvPr/>
        </p:nvSpPr>
        <p:spPr>
          <a:xfrm>
            <a:off x="-5366" y="-2683"/>
            <a:ext cx="12213463" cy="110543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3" descr="E.T.S.I. Aeronáutica y del Espacio: Identidad Gráfica">
            <a:extLst>
              <a:ext uri="{FF2B5EF4-FFF2-40B4-BE49-F238E27FC236}">
                <a16:creationId xmlns:a16="http://schemas.microsoft.com/office/drawing/2014/main" id="{7EAD83A0-3A50-2358-B6C4-00D9B9EB26BB}"/>
              </a:ext>
            </a:extLst>
          </p:cNvPr>
          <p:cNvPicPr>
            <a:picLocks noChangeAspect="1"/>
          </p:cNvPicPr>
          <p:nvPr/>
        </p:nvPicPr>
        <p:blipFill>
          <a:blip r:embed="rId2"/>
          <a:stretch>
            <a:fillRect/>
          </a:stretch>
        </p:blipFill>
        <p:spPr>
          <a:xfrm>
            <a:off x="267723" y="131828"/>
            <a:ext cx="1813971" cy="838526"/>
          </a:xfrm>
          <a:prstGeom prst="rect">
            <a:avLst/>
          </a:prstGeom>
        </p:spPr>
      </p:pic>
      <p:pic>
        <p:nvPicPr>
          <p:cNvPr id="5" name="Imagen 4" descr="Universidad Politécnica de Madrid">
            <a:extLst>
              <a:ext uri="{FF2B5EF4-FFF2-40B4-BE49-F238E27FC236}">
                <a16:creationId xmlns:a16="http://schemas.microsoft.com/office/drawing/2014/main" id="{FA6426EF-E8FC-30FB-AC60-6E44981645ED}"/>
              </a:ext>
            </a:extLst>
          </p:cNvPr>
          <p:cNvPicPr>
            <a:picLocks noChangeAspect="1"/>
          </p:cNvPicPr>
          <p:nvPr/>
        </p:nvPicPr>
        <p:blipFill>
          <a:blip r:embed="rId3"/>
          <a:stretch>
            <a:fillRect/>
          </a:stretch>
        </p:blipFill>
        <p:spPr>
          <a:xfrm>
            <a:off x="10412893" y="1859"/>
            <a:ext cx="1476453" cy="1108713"/>
          </a:xfrm>
          <a:prstGeom prst="rect">
            <a:avLst/>
          </a:prstGeom>
        </p:spPr>
      </p:pic>
      <p:sp>
        <p:nvSpPr>
          <p:cNvPr id="6" name="CuadroTexto 5">
            <a:extLst>
              <a:ext uri="{FF2B5EF4-FFF2-40B4-BE49-F238E27FC236}">
                <a16:creationId xmlns:a16="http://schemas.microsoft.com/office/drawing/2014/main" id="{9BF84AFC-29EE-2519-CDAF-A1CC72EAA608}"/>
              </a:ext>
            </a:extLst>
          </p:cNvPr>
          <p:cNvSpPr txBox="1"/>
          <p:nvPr/>
        </p:nvSpPr>
        <p:spPr>
          <a:xfrm>
            <a:off x="2184040" y="-18781"/>
            <a:ext cx="7823915"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000" b="1">
                <a:latin typeface="Garamond"/>
                <a:cs typeface="Calibri"/>
              </a:rPr>
              <a:t>Oscilador VDP</a:t>
            </a:r>
            <a:r>
              <a:rPr lang="es-ES" sz="3200" b="1">
                <a:latin typeface="Garamond"/>
                <a:cs typeface="Calibri"/>
              </a:rPr>
              <a:t> </a:t>
            </a:r>
            <a:br>
              <a:rPr lang="es-ES" sz="3200" b="1">
                <a:latin typeface="Garamond"/>
                <a:cs typeface="Calibri"/>
              </a:rPr>
            </a:br>
            <a:r>
              <a:rPr lang="es-ES" sz="3600" b="1">
                <a:latin typeface="Garamond"/>
                <a:cs typeface="Calibri"/>
              </a:rPr>
              <a:t>Forzado Estocásticamente</a:t>
            </a:r>
          </a:p>
        </p:txBody>
      </p:sp>
      <p:pic>
        <p:nvPicPr>
          <p:cNvPr id="12" name="Imagen 11">
            <a:extLst>
              <a:ext uri="{FF2B5EF4-FFF2-40B4-BE49-F238E27FC236}">
                <a16:creationId xmlns:a16="http://schemas.microsoft.com/office/drawing/2014/main" id="{DE83D27D-8505-ADBA-4DCA-E575579D98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2798" y="2536761"/>
            <a:ext cx="3382484" cy="3382484"/>
          </a:xfrm>
          <a:prstGeom prst="rect">
            <a:avLst/>
          </a:prstGeom>
        </p:spPr>
      </p:pic>
      <p:sp>
        <p:nvSpPr>
          <p:cNvPr id="24" name="CuadroTexto 23">
            <a:extLst>
              <a:ext uri="{FF2B5EF4-FFF2-40B4-BE49-F238E27FC236}">
                <a16:creationId xmlns:a16="http://schemas.microsoft.com/office/drawing/2014/main" id="{F822D382-CBCF-C00B-E604-0AF9FF0960EC}"/>
              </a:ext>
            </a:extLst>
          </p:cNvPr>
          <p:cNvSpPr txBox="1"/>
          <p:nvPr/>
        </p:nvSpPr>
        <p:spPr>
          <a:xfrm>
            <a:off x="1364890" y="2166489"/>
            <a:ext cx="1638300" cy="369332"/>
          </a:xfrm>
          <a:prstGeom prst="rect">
            <a:avLst/>
          </a:prstGeom>
          <a:noFill/>
        </p:spPr>
        <p:txBody>
          <a:bodyPr wrap="square" rtlCol="0">
            <a:spAutoFit/>
          </a:bodyPr>
          <a:lstStyle/>
          <a:p>
            <a:pPr algn="ctr"/>
            <a:r>
              <a:rPr lang="el-GR" i="1">
                <a:latin typeface="Cambria Math" panose="02040503050406030204" pitchFamily="18" charset="0"/>
                <a:ea typeface="Cambria Math" panose="02040503050406030204" pitchFamily="18" charset="0"/>
              </a:rPr>
              <a:t>µ</a:t>
            </a:r>
            <a:r>
              <a:rPr lang="es-ES">
                <a:latin typeface="Cambria Math" panose="02040503050406030204" pitchFamily="18" charset="0"/>
                <a:ea typeface="Cambria Math" panose="02040503050406030204" pitchFamily="18" charset="0"/>
              </a:rPr>
              <a:t> = 1</a:t>
            </a:r>
          </a:p>
        </p:txBody>
      </p:sp>
      <p:sp>
        <p:nvSpPr>
          <p:cNvPr id="25" name="CuadroTexto 24">
            <a:extLst>
              <a:ext uri="{FF2B5EF4-FFF2-40B4-BE49-F238E27FC236}">
                <a16:creationId xmlns:a16="http://schemas.microsoft.com/office/drawing/2014/main" id="{1DAED9C0-6FE8-2DC2-55DB-F3209654064C}"/>
              </a:ext>
            </a:extLst>
          </p:cNvPr>
          <p:cNvSpPr txBox="1"/>
          <p:nvPr/>
        </p:nvSpPr>
        <p:spPr>
          <a:xfrm>
            <a:off x="5276847" y="2166489"/>
            <a:ext cx="1638300" cy="369332"/>
          </a:xfrm>
          <a:prstGeom prst="rect">
            <a:avLst/>
          </a:prstGeom>
          <a:noFill/>
        </p:spPr>
        <p:txBody>
          <a:bodyPr wrap="square" rtlCol="0">
            <a:spAutoFit/>
          </a:bodyPr>
          <a:lstStyle/>
          <a:p>
            <a:pPr algn="ctr"/>
            <a:r>
              <a:rPr lang="el-GR" i="1">
                <a:latin typeface="Cambria Math" panose="02040503050406030204" pitchFamily="18" charset="0"/>
                <a:ea typeface="Cambria Math" panose="02040503050406030204" pitchFamily="18" charset="0"/>
              </a:rPr>
              <a:t>µ</a:t>
            </a:r>
            <a:r>
              <a:rPr lang="es-ES">
                <a:latin typeface="Cambria Math" panose="02040503050406030204" pitchFamily="18" charset="0"/>
                <a:ea typeface="Cambria Math" panose="02040503050406030204" pitchFamily="18" charset="0"/>
              </a:rPr>
              <a:t> = 0</a:t>
            </a:r>
          </a:p>
        </p:txBody>
      </p:sp>
      <p:sp>
        <p:nvSpPr>
          <p:cNvPr id="26" name="CuadroTexto 25">
            <a:extLst>
              <a:ext uri="{FF2B5EF4-FFF2-40B4-BE49-F238E27FC236}">
                <a16:creationId xmlns:a16="http://schemas.microsoft.com/office/drawing/2014/main" id="{65213B75-45F1-4DED-F7E0-90631F9574CC}"/>
              </a:ext>
            </a:extLst>
          </p:cNvPr>
          <p:cNvSpPr txBox="1"/>
          <p:nvPr/>
        </p:nvSpPr>
        <p:spPr>
          <a:xfrm>
            <a:off x="9188810" y="2166489"/>
            <a:ext cx="1638300" cy="369332"/>
          </a:xfrm>
          <a:prstGeom prst="rect">
            <a:avLst/>
          </a:prstGeom>
          <a:noFill/>
        </p:spPr>
        <p:txBody>
          <a:bodyPr wrap="square" rtlCol="0">
            <a:spAutoFit/>
          </a:bodyPr>
          <a:lstStyle/>
          <a:p>
            <a:pPr algn="ctr"/>
            <a:r>
              <a:rPr lang="el-GR" i="1">
                <a:latin typeface="Cambria Math" panose="02040503050406030204" pitchFamily="18" charset="0"/>
                <a:ea typeface="Cambria Math" panose="02040503050406030204" pitchFamily="18" charset="0"/>
              </a:rPr>
              <a:t>µ</a:t>
            </a:r>
            <a:r>
              <a:rPr lang="es-ES">
                <a:latin typeface="Cambria Math" panose="02040503050406030204" pitchFamily="18" charset="0"/>
                <a:ea typeface="Cambria Math" panose="02040503050406030204" pitchFamily="18" charset="0"/>
              </a:rPr>
              <a:t> = -1</a:t>
            </a:r>
          </a:p>
        </p:txBody>
      </p:sp>
      <p:pic>
        <p:nvPicPr>
          <p:cNvPr id="27" name="Imagen 26">
            <a:extLst>
              <a:ext uri="{FF2B5EF4-FFF2-40B4-BE49-F238E27FC236}">
                <a16:creationId xmlns:a16="http://schemas.microsoft.com/office/drawing/2014/main" id="{36C40400-340C-0EE1-D937-2A70BA4DF90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404755" y="2536761"/>
            <a:ext cx="3382484" cy="3382484"/>
          </a:xfrm>
          <a:prstGeom prst="rect">
            <a:avLst/>
          </a:prstGeom>
        </p:spPr>
      </p:pic>
      <p:pic>
        <p:nvPicPr>
          <p:cNvPr id="28" name="Imagen 27">
            <a:extLst>
              <a:ext uri="{FF2B5EF4-FFF2-40B4-BE49-F238E27FC236}">
                <a16:creationId xmlns:a16="http://schemas.microsoft.com/office/drawing/2014/main" id="{E13354CA-4E8F-5704-ECB8-C0A3839B1F6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16712" y="2536761"/>
            <a:ext cx="3382484" cy="3382484"/>
          </a:xfrm>
          <a:prstGeom prst="rect">
            <a:avLst/>
          </a:prstGeom>
        </p:spPr>
      </p:pic>
      <p:sp>
        <p:nvSpPr>
          <p:cNvPr id="7" name="CuadroTexto 6">
            <a:extLst>
              <a:ext uri="{FF2B5EF4-FFF2-40B4-BE49-F238E27FC236}">
                <a16:creationId xmlns:a16="http://schemas.microsoft.com/office/drawing/2014/main" id="{F277FCDC-1D47-37DC-B28B-38A3FFE4AC2A}"/>
              </a:ext>
            </a:extLst>
          </p:cNvPr>
          <p:cNvSpPr txBox="1"/>
          <p:nvPr/>
        </p:nvSpPr>
        <p:spPr>
          <a:xfrm>
            <a:off x="1536645" y="1457278"/>
            <a:ext cx="9118703" cy="400110"/>
          </a:xfrm>
          <a:prstGeom prst="rect">
            <a:avLst/>
          </a:prstGeom>
          <a:noFill/>
        </p:spPr>
        <p:txBody>
          <a:bodyPr wrap="square">
            <a:spAutoFit/>
          </a:bodyPr>
          <a:lstStyle/>
          <a:p>
            <a:pPr algn="ctr"/>
            <a:r>
              <a:rPr lang="es-ES" sz="2000">
                <a:latin typeface="Georgia" panose="02040502050405020303" pitchFamily="18" charset="0"/>
              </a:rPr>
              <a:t>Comparación de resultados variando el parámetro </a:t>
            </a:r>
            <a:r>
              <a:rPr lang="el-GR" sz="2000" i="1">
                <a:latin typeface="Cambria Math" panose="02040503050406030204" pitchFamily="18" charset="0"/>
                <a:ea typeface="Cambria Math" panose="02040503050406030204" pitchFamily="18" charset="0"/>
              </a:rPr>
              <a:t>µ</a:t>
            </a:r>
            <a:r>
              <a:rPr lang="es-ES" sz="2000">
                <a:latin typeface="Georgia" panose="02040502050405020303" pitchFamily="18" charset="0"/>
              </a:rPr>
              <a:t> (</a:t>
            </a:r>
            <a:r>
              <a:rPr lang="es-ES" sz="2000" i="1">
                <a:latin typeface="Cambria Math" panose="02040503050406030204" pitchFamily="18" charset="0"/>
                <a:ea typeface="Cambria Math" panose="02040503050406030204" pitchFamily="18" charset="0"/>
              </a:rPr>
              <a:t>D </a:t>
            </a:r>
            <a:r>
              <a:rPr lang="es-ES" sz="2000">
                <a:latin typeface="Cambria Math" panose="02040503050406030204" pitchFamily="18" charset="0"/>
                <a:ea typeface="Cambria Math" panose="02040503050406030204" pitchFamily="18" charset="0"/>
              </a:rPr>
              <a:t> = 20000, </a:t>
            </a:r>
            <a:r>
              <a:rPr lang="el-GR" sz="2000" i="1">
                <a:latin typeface="Cambria Math" panose="02040503050406030204" pitchFamily="18" charset="0"/>
                <a:ea typeface="Cambria Math" panose="02040503050406030204" pitchFamily="18" charset="0"/>
              </a:rPr>
              <a:t>τ</a:t>
            </a:r>
            <a:r>
              <a:rPr lang="es-ES" sz="2000">
                <a:latin typeface="Cambria Math" panose="02040503050406030204" pitchFamily="18" charset="0"/>
                <a:ea typeface="Cambria Math" panose="02040503050406030204" pitchFamily="18" charset="0"/>
              </a:rPr>
              <a:t>  = 0.1</a:t>
            </a:r>
            <a:r>
              <a:rPr lang="es-ES" sz="2000">
                <a:latin typeface="Georgia" panose="02040502050405020303" pitchFamily="18" charset="0"/>
              </a:rPr>
              <a:t>) </a:t>
            </a:r>
          </a:p>
        </p:txBody>
      </p:sp>
      <p:sp>
        <p:nvSpPr>
          <p:cNvPr id="8" name="CuadroTexto 2">
            <a:extLst>
              <a:ext uri="{FF2B5EF4-FFF2-40B4-BE49-F238E27FC236}">
                <a16:creationId xmlns:a16="http://schemas.microsoft.com/office/drawing/2014/main" id="{40105A36-45C5-AECE-EE8B-475BF59CD402}"/>
              </a:ext>
            </a:extLst>
          </p:cNvPr>
          <p:cNvSpPr txBox="1"/>
          <p:nvPr/>
        </p:nvSpPr>
        <p:spPr>
          <a:xfrm>
            <a:off x="10796787" y="6412604"/>
            <a:ext cx="13254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s-ES">
                <a:latin typeface="Georgia Pro"/>
                <a:cs typeface="Calibri"/>
              </a:rPr>
              <a:t>Página 23</a:t>
            </a:r>
          </a:p>
        </p:txBody>
      </p:sp>
    </p:spTree>
    <p:extLst>
      <p:ext uri="{BB962C8B-B14F-4D97-AF65-F5344CB8AC3E}">
        <p14:creationId xmlns:p14="http://schemas.microsoft.com/office/powerpoint/2010/main" val="40838686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5D149-565A-EF48-8CA3-768F8BED926E}"/>
            </a:ext>
          </a:extLst>
        </p:cNvPr>
        <p:cNvGrpSpPr/>
        <p:nvPr/>
      </p:nvGrpSpPr>
      <p:grpSpPr>
        <a:xfrm>
          <a:off x="0" y="0"/>
          <a:ext cx="0" cy="0"/>
          <a:chOff x="0" y="0"/>
          <a:chExt cx="0" cy="0"/>
        </a:xfrm>
      </p:grpSpPr>
      <p:sp>
        <p:nvSpPr>
          <p:cNvPr id="2" name="Rectángulo 1">
            <a:extLst>
              <a:ext uri="{FF2B5EF4-FFF2-40B4-BE49-F238E27FC236}">
                <a16:creationId xmlns:a16="http://schemas.microsoft.com/office/drawing/2014/main" id="{A356F5C2-C549-FDA1-ABCB-561E681356B2}"/>
              </a:ext>
            </a:extLst>
          </p:cNvPr>
          <p:cNvSpPr/>
          <p:nvPr/>
        </p:nvSpPr>
        <p:spPr>
          <a:xfrm>
            <a:off x="-5366" y="-2683"/>
            <a:ext cx="12213463" cy="110543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3" descr="E.T.S.I. Aeronáutica y del Espacio: Identidad Gráfica">
            <a:extLst>
              <a:ext uri="{FF2B5EF4-FFF2-40B4-BE49-F238E27FC236}">
                <a16:creationId xmlns:a16="http://schemas.microsoft.com/office/drawing/2014/main" id="{7EAD83A0-3A50-2358-B6C4-00D9B9EB26BB}"/>
              </a:ext>
            </a:extLst>
          </p:cNvPr>
          <p:cNvPicPr>
            <a:picLocks noChangeAspect="1"/>
          </p:cNvPicPr>
          <p:nvPr/>
        </p:nvPicPr>
        <p:blipFill>
          <a:blip r:embed="rId2"/>
          <a:stretch>
            <a:fillRect/>
          </a:stretch>
        </p:blipFill>
        <p:spPr>
          <a:xfrm>
            <a:off x="267723" y="131828"/>
            <a:ext cx="1813971" cy="838526"/>
          </a:xfrm>
          <a:prstGeom prst="rect">
            <a:avLst/>
          </a:prstGeom>
        </p:spPr>
      </p:pic>
      <p:pic>
        <p:nvPicPr>
          <p:cNvPr id="5" name="Imagen 4" descr="Universidad Politécnica de Madrid">
            <a:extLst>
              <a:ext uri="{FF2B5EF4-FFF2-40B4-BE49-F238E27FC236}">
                <a16:creationId xmlns:a16="http://schemas.microsoft.com/office/drawing/2014/main" id="{FA6426EF-E8FC-30FB-AC60-6E44981645ED}"/>
              </a:ext>
            </a:extLst>
          </p:cNvPr>
          <p:cNvPicPr>
            <a:picLocks noChangeAspect="1"/>
          </p:cNvPicPr>
          <p:nvPr/>
        </p:nvPicPr>
        <p:blipFill>
          <a:blip r:embed="rId3"/>
          <a:stretch>
            <a:fillRect/>
          </a:stretch>
        </p:blipFill>
        <p:spPr>
          <a:xfrm>
            <a:off x="10412893" y="1859"/>
            <a:ext cx="1476453" cy="1108713"/>
          </a:xfrm>
          <a:prstGeom prst="rect">
            <a:avLst/>
          </a:prstGeom>
        </p:spPr>
      </p:pic>
      <p:sp>
        <p:nvSpPr>
          <p:cNvPr id="6" name="CuadroTexto 5">
            <a:extLst>
              <a:ext uri="{FF2B5EF4-FFF2-40B4-BE49-F238E27FC236}">
                <a16:creationId xmlns:a16="http://schemas.microsoft.com/office/drawing/2014/main" id="{9BF84AFC-29EE-2519-CDAF-A1CC72EAA608}"/>
              </a:ext>
            </a:extLst>
          </p:cNvPr>
          <p:cNvSpPr txBox="1"/>
          <p:nvPr/>
        </p:nvSpPr>
        <p:spPr>
          <a:xfrm>
            <a:off x="2184040" y="-18781"/>
            <a:ext cx="7823915"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000" b="1">
                <a:latin typeface="Garamond"/>
                <a:cs typeface="Calibri"/>
              </a:rPr>
              <a:t>Oscilador VDP</a:t>
            </a:r>
            <a:r>
              <a:rPr lang="es-ES" sz="3200" b="1">
                <a:latin typeface="Garamond"/>
                <a:cs typeface="Calibri"/>
              </a:rPr>
              <a:t> </a:t>
            </a:r>
            <a:br>
              <a:rPr lang="es-ES" sz="3200" b="1">
                <a:latin typeface="Garamond"/>
                <a:cs typeface="Calibri"/>
              </a:rPr>
            </a:br>
            <a:r>
              <a:rPr lang="es-ES" sz="3600" b="1">
                <a:latin typeface="Garamond"/>
                <a:cs typeface="Calibri"/>
              </a:rPr>
              <a:t>Forzado Estocásticamente</a:t>
            </a:r>
          </a:p>
        </p:txBody>
      </p:sp>
      <p:pic>
        <p:nvPicPr>
          <p:cNvPr id="12" name="Imagen 11">
            <a:extLst>
              <a:ext uri="{FF2B5EF4-FFF2-40B4-BE49-F238E27FC236}">
                <a16:creationId xmlns:a16="http://schemas.microsoft.com/office/drawing/2014/main" id="{DE83D27D-8505-ADBA-4DCA-E575579D98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2798" y="2536761"/>
            <a:ext cx="3382484" cy="3382484"/>
          </a:xfrm>
          <a:prstGeom prst="rect">
            <a:avLst/>
          </a:prstGeom>
        </p:spPr>
      </p:pic>
      <p:sp>
        <p:nvSpPr>
          <p:cNvPr id="24" name="CuadroTexto 23">
            <a:extLst>
              <a:ext uri="{FF2B5EF4-FFF2-40B4-BE49-F238E27FC236}">
                <a16:creationId xmlns:a16="http://schemas.microsoft.com/office/drawing/2014/main" id="{F822D382-CBCF-C00B-E604-0AF9FF0960EC}"/>
              </a:ext>
            </a:extLst>
          </p:cNvPr>
          <p:cNvSpPr txBox="1"/>
          <p:nvPr/>
        </p:nvSpPr>
        <p:spPr>
          <a:xfrm>
            <a:off x="1364890" y="2166489"/>
            <a:ext cx="1638300" cy="369332"/>
          </a:xfrm>
          <a:prstGeom prst="rect">
            <a:avLst/>
          </a:prstGeom>
          <a:noFill/>
        </p:spPr>
        <p:txBody>
          <a:bodyPr wrap="square" rtlCol="0">
            <a:spAutoFit/>
          </a:bodyPr>
          <a:lstStyle/>
          <a:p>
            <a:pPr algn="ctr"/>
            <a:r>
              <a:rPr lang="el-GR" i="1">
                <a:latin typeface="Cambria" panose="02040503050406030204" pitchFamily="18" charset="0"/>
                <a:ea typeface="Cambria" panose="02040503050406030204" pitchFamily="18" charset="0"/>
              </a:rPr>
              <a:t>µ</a:t>
            </a:r>
            <a:r>
              <a:rPr lang="es-ES" i="1">
                <a:latin typeface="Cambria" panose="02040503050406030204" pitchFamily="18" charset="0"/>
                <a:ea typeface="Cambria" panose="02040503050406030204" pitchFamily="18" charset="0"/>
              </a:rPr>
              <a:t> </a:t>
            </a:r>
            <a:r>
              <a:rPr lang="es-ES">
                <a:latin typeface="Cambria" panose="02040503050406030204" pitchFamily="18" charset="0"/>
                <a:ea typeface="Cambria" panose="02040503050406030204" pitchFamily="18" charset="0"/>
              </a:rPr>
              <a:t>= 1</a:t>
            </a:r>
          </a:p>
        </p:txBody>
      </p:sp>
      <p:sp>
        <p:nvSpPr>
          <p:cNvPr id="25" name="CuadroTexto 24">
            <a:extLst>
              <a:ext uri="{FF2B5EF4-FFF2-40B4-BE49-F238E27FC236}">
                <a16:creationId xmlns:a16="http://schemas.microsoft.com/office/drawing/2014/main" id="{1DAED9C0-6FE8-2DC2-55DB-F3209654064C}"/>
              </a:ext>
            </a:extLst>
          </p:cNvPr>
          <p:cNvSpPr txBox="1"/>
          <p:nvPr/>
        </p:nvSpPr>
        <p:spPr>
          <a:xfrm>
            <a:off x="5276847" y="2166489"/>
            <a:ext cx="1638300" cy="369332"/>
          </a:xfrm>
          <a:prstGeom prst="rect">
            <a:avLst/>
          </a:prstGeom>
          <a:noFill/>
        </p:spPr>
        <p:txBody>
          <a:bodyPr wrap="square" rtlCol="0">
            <a:spAutoFit/>
          </a:bodyPr>
          <a:lstStyle/>
          <a:p>
            <a:pPr algn="ctr"/>
            <a:r>
              <a:rPr lang="el-GR" i="1">
                <a:latin typeface="Cambria" panose="02040503050406030204" pitchFamily="18" charset="0"/>
                <a:ea typeface="Cambria" panose="02040503050406030204" pitchFamily="18" charset="0"/>
              </a:rPr>
              <a:t>µ</a:t>
            </a:r>
            <a:r>
              <a:rPr lang="es-ES">
                <a:latin typeface="Cambria" panose="02040503050406030204" pitchFamily="18" charset="0"/>
                <a:ea typeface="Cambria" panose="02040503050406030204" pitchFamily="18" charset="0"/>
              </a:rPr>
              <a:t> = 0</a:t>
            </a:r>
          </a:p>
        </p:txBody>
      </p:sp>
      <p:sp>
        <p:nvSpPr>
          <p:cNvPr id="26" name="CuadroTexto 25">
            <a:extLst>
              <a:ext uri="{FF2B5EF4-FFF2-40B4-BE49-F238E27FC236}">
                <a16:creationId xmlns:a16="http://schemas.microsoft.com/office/drawing/2014/main" id="{65213B75-45F1-4DED-F7E0-90631F9574CC}"/>
              </a:ext>
            </a:extLst>
          </p:cNvPr>
          <p:cNvSpPr txBox="1"/>
          <p:nvPr/>
        </p:nvSpPr>
        <p:spPr>
          <a:xfrm>
            <a:off x="9188810" y="2166489"/>
            <a:ext cx="1638300" cy="369332"/>
          </a:xfrm>
          <a:prstGeom prst="rect">
            <a:avLst/>
          </a:prstGeom>
          <a:noFill/>
        </p:spPr>
        <p:txBody>
          <a:bodyPr wrap="square" rtlCol="0">
            <a:spAutoFit/>
          </a:bodyPr>
          <a:lstStyle/>
          <a:p>
            <a:pPr algn="ctr"/>
            <a:r>
              <a:rPr lang="el-GR" i="1">
                <a:latin typeface="Cambria" panose="02040503050406030204" pitchFamily="18" charset="0"/>
                <a:ea typeface="Cambria" panose="02040503050406030204" pitchFamily="18" charset="0"/>
              </a:rPr>
              <a:t>µ</a:t>
            </a:r>
            <a:r>
              <a:rPr lang="es-ES">
                <a:latin typeface="Cambria" panose="02040503050406030204" pitchFamily="18" charset="0"/>
                <a:ea typeface="Cambria" panose="02040503050406030204" pitchFamily="18" charset="0"/>
              </a:rPr>
              <a:t> = -1</a:t>
            </a:r>
          </a:p>
        </p:txBody>
      </p:sp>
      <p:pic>
        <p:nvPicPr>
          <p:cNvPr id="27" name="Imagen 26">
            <a:extLst>
              <a:ext uri="{FF2B5EF4-FFF2-40B4-BE49-F238E27FC236}">
                <a16:creationId xmlns:a16="http://schemas.microsoft.com/office/drawing/2014/main" id="{36C40400-340C-0EE1-D937-2A70BA4DF90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404755" y="2536761"/>
            <a:ext cx="3382484" cy="3382484"/>
          </a:xfrm>
          <a:prstGeom prst="rect">
            <a:avLst/>
          </a:prstGeom>
        </p:spPr>
      </p:pic>
      <p:pic>
        <p:nvPicPr>
          <p:cNvPr id="28" name="Imagen 27">
            <a:extLst>
              <a:ext uri="{FF2B5EF4-FFF2-40B4-BE49-F238E27FC236}">
                <a16:creationId xmlns:a16="http://schemas.microsoft.com/office/drawing/2014/main" id="{E13354CA-4E8F-5704-ECB8-C0A3839B1F6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16712" y="2536761"/>
            <a:ext cx="3382484" cy="3382484"/>
          </a:xfrm>
          <a:prstGeom prst="rect">
            <a:avLst/>
          </a:prstGeom>
        </p:spPr>
      </p:pic>
      <p:sp>
        <p:nvSpPr>
          <p:cNvPr id="7" name="CuadroTexto 6">
            <a:extLst>
              <a:ext uri="{FF2B5EF4-FFF2-40B4-BE49-F238E27FC236}">
                <a16:creationId xmlns:a16="http://schemas.microsoft.com/office/drawing/2014/main" id="{F277FCDC-1D47-37DC-B28B-38A3FFE4AC2A}"/>
              </a:ext>
            </a:extLst>
          </p:cNvPr>
          <p:cNvSpPr txBox="1"/>
          <p:nvPr/>
        </p:nvSpPr>
        <p:spPr>
          <a:xfrm>
            <a:off x="1786332" y="1616741"/>
            <a:ext cx="8619329" cy="400110"/>
          </a:xfrm>
          <a:prstGeom prst="rect">
            <a:avLst/>
          </a:prstGeom>
          <a:noFill/>
        </p:spPr>
        <p:txBody>
          <a:bodyPr wrap="square">
            <a:spAutoFit/>
          </a:bodyPr>
          <a:lstStyle/>
          <a:p>
            <a:pPr algn="ctr"/>
            <a:r>
              <a:rPr lang="es-ES" sz="2000">
                <a:latin typeface="Georgia" panose="02040502050405020303" pitchFamily="18" charset="0"/>
              </a:rPr>
              <a:t>Comparación de resultados variando el parámetro </a:t>
            </a:r>
            <a:r>
              <a:rPr lang="el-GR" sz="2000" i="1">
                <a:latin typeface="Georgia" panose="02040502050405020303" pitchFamily="18" charset="0"/>
              </a:rPr>
              <a:t>µ</a:t>
            </a:r>
            <a:r>
              <a:rPr lang="es-ES" sz="2000">
                <a:latin typeface="Georgia" panose="02040502050405020303" pitchFamily="18" charset="0"/>
              </a:rPr>
              <a:t> (</a:t>
            </a:r>
            <a:r>
              <a:rPr lang="es-ES" sz="2000" i="1">
                <a:latin typeface="Cambria" panose="02040503050406030204" pitchFamily="18" charset="0"/>
                <a:ea typeface="Cambria" panose="02040503050406030204" pitchFamily="18" charset="0"/>
              </a:rPr>
              <a:t>D</a:t>
            </a:r>
            <a:r>
              <a:rPr lang="es-ES" sz="2000">
                <a:latin typeface="Cambria" panose="02040503050406030204" pitchFamily="18" charset="0"/>
                <a:ea typeface="Cambria" panose="02040503050406030204" pitchFamily="18" charset="0"/>
              </a:rPr>
              <a:t> = 20000, </a:t>
            </a:r>
            <a:r>
              <a:rPr lang="el-GR" sz="2000" i="1">
                <a:latin typeface="Cambria" panose="02040503050406030204" pitchFamily="18" charset="0"/>
                <a:ea typeface="Cambria" panose="02040503050406030204" pitchFamily="18" charset="0"/>
              </a:rPr>
              <a:t>τ</a:t>
            </a:r>
            <a:r>
              <a:rPr lang="es-ES" sz="2000">
                <a:latin typeface="Cambria" panose="02040503050406030204" pitchFamily="18" charset="0"/>
                <a:ea typeface="Cambria" panose="02040503050406030204" pitchFamily="18" charset="0"/>
              </a:rPr>
              <a:t> = 0.1</a:t>
            </a:r>
            <a:r>
              <a:rPr lang="es-ES" sz="2000">
                <a:latin typeface="Georgia" panose="02040502050405020303" pitchFamily="18" charset="0"/>
              </a:rPr>
              <a:t>) </a:t>
            </a:r>
          </a:p>
        </p:txBody>
      </p:sp>
      <p:sp>
        <p:nvSpPr>
          <p:cNvPr id="8" name="CuadroTexto 2">
            <a:extLst>
              <a:ext uri="{FF2B5EF4-FFF2-40B4-BE49-F238E27FC236}">
                <a16:creationId xmlns:a16="http://schemas.microsoft.com/office/drawing/2014/main" id="{1BA82B0E-78DA-9B99-99FB-B4C2FE1F3054}"/>
              </a:ext>
            </a:extLst>
          </p:cNvPr>
          <p:cNvSpPr txBox="1"/>
          <p:nvPr/>
        </p:nvSpPr>
        <p:spPr>
          <a:xfrm>
            <a:off x="10796787" y="6412604"/>
            <a:ext cx="13254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s-ES">
                <a:latin typeface="Georgia Pro"/>
                <a:cs typeface="Calibri"/>
              </a:rPr>
              <a:t>Página 24</a:t>
            </a:r>
          </a:p>
        </p:txBody>
      </p:sp>
    </p:spTree>
    <p:extLst>
      <p:ext uri="{BB962C8B-B14F-4D97-AF65-F5344CB8AC3E}">
        <p14:creationId xmlns:p14="http://schemas.microsoft.com/office/powerpoint/2010/main" val="18611109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5D149-565A-EF48-8CA3-768F8BED926E}"/>
            </a:ext>
          </a:extLst>
        </p:cNvPr>
        <p:cNvGrpSpPr/>
        <p:nvPr/>
      </p:nvGrpSpPr>
      <p:grpSpPr>
        <a:xfrm>
          <a:off x="0" y="0"/>
          <a:ext cx="0" cy="0"/>
          <a:chOff x="0" y="0"/>
          <a:chExt cx="0" cy="0"/>
        </a:xfrm>
      </p:grpSpPr>
      <p:sp>
        <p:nvSpPr>
          <p:cNvPr id="2" name="Rectángulo 1">
            <a:extLst>
              <a:ext uri="{FF2B5EF4-FFF2-40B4-BE49-F238E27FC236}">
                <a16:creationId xmlns:a16="http://schemas.microsoft.com/office/drawing/2014/main" id="{A356F5C2-C549-FDA1-ABCB-561E681356B2}"/>
              </a:ext>
            </a:extLst>
          </p:cNvPr>
          <p:cNvSpPr/>
          <p:nvPr/>
        </p:nvSpPr>
        <p:spPr>
          <a:xfrm>
            <a:off x="-5366" y="-2683"/>
            <a:ext cx="12213463" cy="110543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3" descr="E.T.S.I. Aeronáutica y del Espacio: Identidad Gráfica">
            <a:extLst>
              <a:ext uri="{FF2B5EF4-FFF2-40B4-BE49-F238E27FC236}">
                <a16:creationId xmlns:a16="http://schemas.microsoft.com/office/drawing/2014/main" id="{7EAD83A0-3A50-2358-B6C4-00D9B9EB26BB}"/>
              </a:ext>
            </a:extLst>
          </p:cNvPr>
          <p:cNvPicPr>
            <a:picLocks noChangeAspect="1"/>
          </p:cNvPicPr>
          <p:nvPr/>
        </p:nvPicPr>
        <p:blipFill>
          <a:blip r:embed="rId2"/>
          <a:stretch>
            <a:fillRect/>
          </a:stretch>
        </p:blipFill>
        <p:spPr>
          <a:xfrm>
            <a:off x="267723" y="131828"/>
            <a:ext cx="1813971" cy="838526"/>
          </a:xfrm>
          <a:prstGeom prst="rect">
            <a:avLst/>
          </a:prstGeom>
        </p:spPr>
      </p:pic>
      <p:pic>
        <p:nvPicPr>
          <p:cNvPr id="5" name="Imagen 4" descr="Universidad Politécnica de Madrid">
            <a:extLst>
              <a:ext uri="{FF2B5EF4-FFF2-40B4-BE49-F238E27FC236}">
                <a16:creationId xmlns:a16="http://schemas.microsoft.com/office/drawing/2014/main" id="{FA6426EF-E8FC-30FB-AC60-6E44981645ED}"/>
              </a:ext>
            </a:extLst>
          </p:cNvPr>
          <p:cNvPicPr>
            <a:picLocks noChangeAspect="1"/>
          </p:cNvPicPr>
          <p:nvPr/>
        </p:nvPicPr>
        <p:blipFill>
          <a:blip r:embed="rId3"/>
          <a:stretch>
            <a:fillRect/>
          </a:stretch>
        </p:blipFill>
        <p:spPr>
          <a:xfrm>
            <a:off x="10412893" y="1859"/>
            <a:ext cx="1476453" cy="1108713"/>
          </a:xfrm>
          <a:prstGeom prst="rect">
            <a:avLst/>
          </a:prstGeom>
        </p:spPr>
      </p:pic>
      <p:sp>
        <p:nvSpPr>
          <p:cNvPr id="6" name="CuadroTexto 5">
            <a:extLst>
              <a:ext uri="{FF2B5EF4-FFF2-40B4-BE49-F238E27FC236}">
                <a16:creationId xmlns:a16="http://schemas.microsoft.com/office/drawing/2014/main" id="{9BF84AFC-29EE-2519-CDAF-A1CC72EAA608}"/>
              </a:ext>
            </a:extLst>
          </p:cNvPr>
          <p:cNvSpPr txBox="1"/>
          <p:nvPr/>
        </p:nvSpPr>
        <p:spPr>
          <a:xfrm>
            <a:off x="2184040" y="-18781"/>
            <a:ext cx="7823915"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000" b="1">
                <a:latin typeface="Garamond"/>
                <a:cs typeface="Calibri"/>
              </a:rPr>
              <a:t>Oscilador VDP Forzado Estocásticamente</a:t>
            </a:r>
            <a:r>
              <a:rPr lang="es-ES" sz="3200" b="1">
                <a:latin typeface="Garamond"/>
                <a:cs typeface="Calibri"/>
              </a:rPr>
              <a:t> </a:t>
            </a:r>
            <a:br>
              <a:rPr lang="es-ES" sz="3200" b="1">
                <a:latin typeface="Garamond"/>
                <a:cs typeface="Calibri"/>
              </a:rPr>
            </a:br>
            <a:r>
              <a:rPr lang="es-ES" sz="3600" b="1">
                <a:latin typeface="Garamond"/>
                <a:cs typeface="Calibri"/>
              </a:rPr>
              <a:t>Esquemas Temporales</a:t>
            </a:r>
          </a:p>
        </p:txBody>
      </p:sp>
      <p:sp>
        <p:nvSpPr>
          <p:cNvPr id="7" name="CuadroTexto 6">
            <a:extLst>
              <a:ext uri="{FF2B5EF4-FFF2-40B4-BE49-F238E27FC236}">
                <a16:creationId xmlns:a16="http://schemas.microsoft.com/office/drawing/2014/main" id="{5181D07F-DAB8-4967-FB03-C1396D140F7A}"/>
              </a:ext>
            </a:extLst>
          </p:cNvPr>
          <p:cNvSpPr txBox="1"/>
          <p:nvPr/>
        </p:nvSpPr>
        <p:spPr>
          <a:xfrm>
            <a:off x="2505865" y="1337924"/>
            <a:ext cx="7180264" cy="707886"/>
          </a:xfrm>
          <a:prstGeom prst="rect">
            <a:avLst/>
          </a:prstGeom>
          <a:noFill/>
        </p:spPr>
        <p:txBody>
          <a:bodyPr wrap="square">
            <a:spAutoFit/>
          </a:bodyPr>
          <a:lstStyle/>
          <a:p>
            <a:pPr algn="ctr"/>
            <a:r>
              <a:rPr lang="es-ES" sz="2000">
                <a:latin typeface="Georgia" panose="02040502050405020303" pitchFamily="18" charset="0"/>
              </a:rPr>
              <a:t>Comparación de resultados variando el esquema temporal de integración (</a:t>
            </a:r>
            <a:r>
              <a:rPr lang="es-ES" sz="2000" i="1">
                <a:latin typeface="Cambria" panose="02040503050406030204" pitchFamily="18" charset="0"/>
                <a:ea typeface="Cambria" panose="02040503050406030204" pitchFamily="18" charset="0"/>
              </a:rPr>
              <a:t>D</a:t>
            </a:r>
            <a:r>
              <a:rPr lang="es-ES" sz="2000">
                <a:latin typeface="Cambria" panose="02040503050406030204" pitchFamily="18" charset="0"/>
                <a:ea typeface="Cambria" panose="02040503050406030204" pitchFamily="18" charset="0"/>
              </a:rPr>
              <a:t> = 20000</a:t>
            </a:r>
            <a:r>
              <a:rPr lang="es-ES" sz="2000">
                <a:latin typeface="Georgia" panose="02040502050405020303" pitchFamily="18" charset="0"/>
              </a:rPr>
              <a:t>, </a:t>
            </a:r>
            <a:r>
              <a:rPr lang="el-GR" sz="2000" i="1">
                <a:latin typeface="Cambria" panose="02040503050406030204" pitchFamily="18" charset="0"/>
                <a:ea typeface="Cambria" panose="02040503050406030204" pitchFamily="18" charset="0"/>
              </a:rPr>
              <a:t>τ</a:t>
            </a:r>
            <a:r>
              <a:rPr lang="es-ES" sz="2000">
                <a:latin typeface="Cambria" panose="02040503050406030204" pitchFamily="18" charset="0"/>
                <a:ea typeface="Cambria" panose="02040503050406030204" pitchFamily="18" charset="0"/>
              </a:rPr>
              <a:t> = 0.1, </a:t>
            </a:r>
            <a:r>
              <a:rPr lang="el-GR" sz="2000" i="1">
                <a:latin typeface="Cambria" panose="02040503050406030204" pitchFamily="18" charset="0"/>
                <a:ea typeface="Cambria" panose="02040503050406030204" pitchFamily="18" charset="0"/>
              </a:rPr>
              <a:t>µ</a:t>
            </a:r>
            <a:r>
              <a:rPr lang="es-ES" sz="2000" i="1">
                <a:latin typeface="Cambria" panose="02040503050406030204" pitchFamily="18" charset="0"/>
                <a:ea typeface="Cambria" panose="02040503050406030204" pitchFamily="18" charset="0"/>
              </a:rPr>
              <a:t> </a:t>
            </a:r>
            <a:r>
              <a:rPr lang="es-ES" sz="2000">
                <a:latin typeface="Cambria" panose="02040503050406030204" pitchFamily="18" charset="0"/>
                <a:ea typeface="Cambria" panose="02040503050406030204" pitchFamily="18" charset="0"/>
              </a:rPr>
              <a:t>= 2</a:t>
            </a:r>
            <a:r>
              <a:rPr lang="es-ES" sz="2000">
                <a:latin typeface="Georgia" panose="02040502050405020303" pitchFamily="18" charset="0"/>
              </a:rPr>
              <a:t>) </a:t>
            </a:r>
          </a:p>
        </p:txBody>
      </p:sp>
      <p:pic>
        <p:nvPicPr>
          <p:cNvPr id="8" name="Imagen 7">
            <a:extLst>
              <a:ext uri="{FF2B5EF4-FFF2-40B4-BE49-F238E27FC236}">
                <a16:creationId xmlns:a16="http://schemas.microsoft.com/office/drawing/2014/main" id="{2B156661-9DBF-4939-73F8-28A7CC3F2AB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865119" y="2536761"/>
            <a:ext cx="3382484" cy="3382484"/>
          </a:xfrm>
          <a:prstGeom prst="rect">
            <a:avLst/>
          </a:prstGeom>
        </p:spPr>
      </p:pic>
      <p:pic>
        <p:nvPicPr>
          <p:cNvPr id="9" name="Imagen 8">
            <a:extLst>
              <a:ext uri="{FF2B5EF4-FFF2-40B4-BE49-F238E27FC236}">
                <a16:creationId xmlns:a16="http://schemas.microsoft.com/office/drawing/2014/main" id="{4D813CB3-2273-E815-B998-E5D4A8237C5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944398" y="2536761"/>
            <a:ext cx="3382484" cy="3382484"/>
          </a:xfrm>
          <a:prstGeom prst="rect">
            <a:avLst/>
          </a:prstGeom>
        </p:spPr>
      </p:pic>
      <p:sp>
        <p:nvSpPr>
          <p:cNvPr id="11" name="CuadroTexto 10">
            <a:extLst>
              <a:ext uri="{FF2B5EF4-FFF2-40B4-BE49-F238E27FC236}">
                <a16:creationId xmlns:a16="http://schemas.microsoft.com/office/drawing/2014/main" id="{C99D3F15-6119-FFCB-9149-3398A0A9EBB9}"/>
              </a:ext>
            </a:extLst>
          </p:cNvPr>
          <p:cNvSpPr txBox="1"/>
          <p:nvPr/>
        </p:nvSpPr>
        <p:spPr>
          <a:xfrm>
            <a:off x="2445291" y="2369334"/>
            <a:ext cx="2222139" cy="369332"/>
          </a:xfrm>
          <a:prstGeom prst="rect">
            <a:avLst/>
          </a:prstGeom>
          <a:noFill/>
        </p:spPr>
        <p:txBody>
          <a:bodyPr wrap="square" rtlCol="0">
            <a:spAutoFit/>
          </a:bodyPr>
          <a:lstStyle/>
          <a:p>
            <a:pPr algn="ctr"/>
            <a:r>
              <a:rPr lang="es-ES">
                <a:latin typeface="Georgia" panose="02040502050405020303" pitchFamily="18" charset="0"/>
              </a:rPr>
              <a:t>Adam </a:t>
            </a:r>
            <a:r>
              <a:rPr lang="es-ES" err="1">
                <a:latin typeface="Georgia" panose="02040502050405020303" pitchFamily="18" charset="0"/>
              </a:rPr>
              <a:t>Bashforth</a:t>
            </a:r>
            <a:r>
              <a:rPr lang="es-ES">
                <a:latin typeface="Georgia" panose="02040502050405020303" pitchFamily="18" charset="0"/>
              </a:rPr>
              <a:t> 4</a:t>
            </a:r>
          </a:p>
        </p:txBody>
      </p:sp>
      <p:sp>
        <p:nvSpPr>
          <p:cNvPr id="12" name="CuadroTexto 11">
            <a:extLst>
              <a:ext uri="{FF2B5EF4-FFF2-40B4-BE49-F238E27FC236}">
                <a16:creationId xmlns:a16="http://schemas.microsoft.com/office/drawing/2014/main" id="{BFE8F8AD-A16F-9BE6-023A-7273B84631E6}"/>
              </a:ext>
            </a:extLst>
          </p:cNvPr>
          <p:cNvSpPr txBox="1"/>
          <p:nvPr/>
        </p:nvSpPr>
        <p:spPr>
          <a:xfrm>
            <a:off x="7524570" y="2372445"/>
            <a:ext cx="2222139" cy="369332"/>
          </a:xfrm>
          <a:prstGeom prst="rect">
            <a:avLst/>
          </a:prstGeom>
          <a:noFill/>
        </p:spPr>
        <p:txBody>
          <a:bodyPr wrap="square" rtlCol="0">
            <a:spAutoFit/>
          </a:bodyPr>
          <a:lstStyle/>
          <a:p>
            <a:pPr algn="ctr"/>
            <a:r>
              <a:rPr lang="es-ES">
                <a:latin typeface="Georgia" panose="02040502050405020303" pitchFamily="18" charset="0"/>
              </a:rPr>
              <a:t>Runge Kutta 4</a:t>
            </a:r>
          </a:p>
        </p:txBody>
      </p:sp>
      <p:sp>
        <p:nvSpPr>
          <p:cNvPr id="13" name="CuadroTexto 2">
            <a:extLst>
              <a:ext uri="{FF2B5EF4-FFF2-40B4-BE49-F238E27FC236}">
                <a16:creationId xmlns:a16="http://schemas.microsoft.com/office/drawing/2014/main" id="{EF78E1E0-C428-8BFD-D416-39F88096D396}"/>
              </a:ext>
            </a:extLst>
          </p:cNvPr>
          <p:cNvSpPr txBox="1"/>
          <p:nvPr/>
        </p:nvSpPr>
        <p:spPr>
          <a:xfrm>
            <a:off x="10796787" y="6412604"/>
            <a:ext cx="13254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s-ES">
                <a:latin typeface="Georgia Pro"/>
                <a:cs typeface="Calibri"/>
              </a:rPr>
              <a:t>Página 25</a:t>
            </a:r>
          </a:p>
        </p:txBody>
      </p:sp>
    </p:spTree>
    <p:extLst>
      <p:ext uri="{BB962C8B-B14F-4D97-AF65-F5344CB8AC3E}">
        <p14:creationId xmlns:p14="http://schemas.microsoft.com/office/powerpoint/2010/main" val="15384641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64282-0E39-33E0-F156-83ECC24D6244}"/>
              </a:ext>
            </a:extLst>
          </p:cNvPr>
          <p:cNvSpPr>
            <a:spLocks noGrp="1"/>
          </p:cNvSpPr>
          <p:nvPr>
            <p:ph type="title"/>
          </p:nvPr>
        </p:nvSpPr>
        <p:spPr>
          <a:xfrm>
            <a:off x="838200" y="1915318"/>
            <a:ext cx="10515600" cy="2834482"/>
          </a:xfrm>
        </p:spPr>
        <p:txBody>
          <a:bodyPr>
            <a:normAutofit/>
          </a:bodyPr>
          <a:lstStyle/>
          <a:p>
            <a:pPr algn="ctr"/>
            <a:r>
              <a:rPr lang="es-ES" sz="5400" b="1">
                <a:latin typeface="Garamond" panose="02020404030301010803" pitchFamily="18" charset="0"/>
              </a:rPr>
              <a:t>Conclusiones Finales</a:t>
            </a:r>
          </a:p>
        </p:txBody>
      </p:sp>
      <p:pic>
        <p:nvPicPr>
          <p:cNvPr id="3" name="Imagen 4" descr="E.T.S.I. Aeronáutica y del Espacio: Identidad Gráfica">
            <a:extLst>
              <a:ext uri="{FF2B5EF4-FFF2-40B4-BE49-F238E27FC236}">
                <a16:creationId xmlns:a16="http://schemas.microsoft.com/office/drawing/2014/main" id="{CCACF7DE-CFDD-C04B-A3DE-FEEACBC1E770}"/>
              </a:ext>
            </a:extLst>
          </p:cNvPr>
          <p:cNvPicPr>
            <a:picLocks noChangeAspect="1"/>
          </p:cNvPicPr>
          <p:nvPr/>
        </p:nvPicPr>
        <p:blipFill>
          <a:blip r:embed="rId2"/>
          <a:stretch>
            <a:fillRect/>
          </a:stretch>
        </p:blipFill>
        <p:spPr>
          <a:xfrm>
            <a:off x="267723" y="131828"/>
            <a:ext cx="1813971" cy="838526"/>
          </a:xfrm>
          <a:prstGeom prst="rect">
            <a:avLst/>
          </a:prstGeom>
        </p:spPr>
      </p:pic>
      <p:pic>
        <p:nvPicPr>
          <p:cNvPr id="4" name="Imagen 4" descr="Universidad Politécnica de Madrid">
            <a:extLst>
              <a:ext uri="{FF2B5EF4-FFF2-40B4-BE49-F238E27FC236}">
                <a16:creationId xmlns:a16="http://schemas.microsoft.com/office/drawing/2014/main" id="{56033A0D-492E-11D2-2B41-6E2D5273AC6F}"/>
              </a:ext>
            </a:extLst>
          </p:cNvPr>
          <p:cNvPicPr>
            <a:picLocks noChangeAspect="1"/>
          </p:cNvPicPr>
          <p:nvPr/>
        </p:nvPicPr>
        <p:blipFill>
          <a:blip r:embed="rId3"/>
          <a:stretch>
            <a:fillRect/>
          </a:stretch>
        </p:blipFill>
        <p:spPr>
          <a:xfrm>
            <a:off x="10412893" y="1859"/>
            <a:ext cx="1476453" cy="1108713"/>
          </a:xfrm>
          <a:prstGeom prst="rect">
            <a:avLst/>
          </a:prstGeom>
        </p:spPr>
      </p:pic>
      <p:sp>
        <p:nvSpPr>
          <p:cNvPr id="5" name="CuadroTexto 2">
            <a:extLst>
              <a:ext uri="{FF2B5EF4-FFF2-40B4-BE49-F238E27FC236}">
                <a16:creationId xmlns:a16="http://schemas.microsoft.com/office/drawing/2014/main" id="{BB989EDE-D020-1158-7037-92691F6AEBBC}"/>
              </a:ext>
            </a:extLst>
          </p:cNvPr>
          <p:cNvSpPr txBox="1"/>
          <p:nvPr/>
        </p:nvSpPr>
        <p:spPr>
          <a:xfrm>
            <a:off x="10796787" y="6412604"/>
            <a:ext cx="13254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s-ES">
                <a:latin typeface="Georgia Pro"/>
                <a:cs typeface="Calibri"/>
              </a:rPr>
              <a:t>Página 26</a:t>
            </a:r>
          </a:p>
        </p:txBody>
      </p:sp>
    </p:spTree>
    <p:extLst>
      <p:ext uri="{BB962C8B-B14F-4D97-AF65-F5344CB8AC3E}">
        <p14:creationId xmlns:p14="http://schemas.microsoft.com/office/powerpoint/2010/main" val="15968361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EAFE1-8CC5-D6E7-CD6F-668B5F28A2CC}"/>
            </a:ext>
          </a:extLst>
        </p:cNvPr>
        <p:cNvGrpSpPr/>
        <p:nvPr/>
      </p:nvGrpSpPr>
      <p:grpSpPr>
        <a:xfrm>
          <a:off x="0" y="0"/>
          <a:ext cx="0" cy="0"/>
          <a:chOff x="0" y="0"/>
          <a:chExt cx="0" cy="0"/>
        </a:xfrm>
      </p:grpSpPr>
      <p:sp>
        <p:nvSpPr>
          <p:cNvPr id="2" name="Rectángulo 1">
            <a:extLst>
              <a:ext uri="{FF2B5EF4-FFF2-40B4-BE49-F238E27FC236}">
                <a16:creationId xmlns:a16="http://schemas.microsoft.com/office/drawing/2014/main" id="{84FE9671-B459-41FE-2339-CE73CC076359}"/>
              </a:ext>
            </a:extLst>
          </p:cNvPr>
          <p:cNvSpPr/>
          <p:nvPr/>
        </p:nvSpPr>
        <p:spPr>
          <a:xfrm>
            <a:off x="-5366" y="-2683"/>
            <a:ext cx="12213463" cy="110543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3" descr="E.T.S.I. Aeronáutica y del Espacio: Identidad Gráfica">
            <a:extLst>
              <a:ext uri="{FF2B5EF4-FFF2-40B4-BE49-F238E27FC236}">
                <a16:creationId xmlns:a16="http://schemas.microsoft.com/office/drawing/2014/main" id="{5D7B5856-FC14-3395-D5A5-E6FAA9103856}"/>
              </a:ext>
            </a:extLst>
          </p:cNvPr>
          <p:cNvPicPr>
            <a:picLocks noChangeAspect="1"/>
          </p:cNvPicPr>
          <p:nvPr/>
        </p:nvPicPr>
        <p:blipFill>
          <a:blip r:embed="rId2"/>
          <a:stretch>
            <a:fillRect/>
          </a:stretch>
        </p:blipFill>
        <p:spPr>
          <a:xfrm>
            <a:off x="267723" y="131828"/>
            <a:ext cx="1813971" cy="838526"/>
          </a:xfrm>
          <a:prstGeom prst="rect">
            <a:avLst/>
          </a:prstGeom>
        </p:spPr>
      </p:pic>
      <p:pic>
        <p:nvPicPr>
          <p:cNvPr id="5" name="Imagen 4" descr="Universidad Politécnica de Madrid">
            <a:extLst>
              <a:ext uri="{FF2B5EF4-FFF2-40B4-BE49-F238E27FC236}">
                <a16:creationId xmlns:a16="http://schemas.microsoft.com/office/drawing/2014/main" id="{D0F4FC0B-FEAC-76B3-2CF0-59506A7BBB21}"/>
              </a:ext>
            </a:extLst>
          </p:cNvPr>
          <p:cNvPicPr>
            <a:picLocks noChangeAspect="1"/>
          </p:cNvPicPr>
          <p:nvPr/>
        </p:nvPicPr>
        <p:blipFill>
          <a:blip r:embed="rId3"/>
          <a:stretch>
            <a:fillRect/>
          </a:stretch>
        </p:blipFill>
        <p:spPr>
          <a:xfrm>
            <a:off x="10412893" y="1859"/>
            <a:ext cx="1476453" cy="1108713"/>
          </a:xfrm>
          <a:prstGeom prst="rect">
            <a:avLst/>
          </a:prstGeom>
        </p:spPr>
      </p:pic>
      <p:sp>
        <p:nvSpPr>
          <p:cNvPr id="6" name="CuadroTexto 5">
            <a:extLst>
              <a:ext uri="{FF2B5EF4-FFF2-40B4-BE49-F238E27FC236}">
                <a16:creationId xmlns:a16="http://schemas.microsoft.com/office/drawing/2014/main" id="{8FE316C7-991C-3BB9-8489-86321A5C4D87}"/>
              </a:ext>
            </a:extLst>
          </p:cNvPr>
          <p:cNvSpPr txBox="1"/>
          <p:nvPr/>
        </p:nvSpPr>
        <p:spPr>
          <a:xfrm>
            <a:off x="2184042" y="29445"/>
            <a:ext cx="78239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3200" b="1">
                <a:latin typeface="Garamond"/>
                <a:cs typeface="Calibri"/>
              </a:rPr>
              <a:t>Problemas encontrados</a:t>
            </a:r>
          </a:p>
          <a:p>
            <a:pPr algn="ctr"/>
            <a:r>
              <a:rPr lang="es-ES" sz="3200" b="1">
                <a:latin typeface="Garamond"/>
                <a:cs typeface="Calibri"/>
              </a:rPr>
              <a:t>y Conclusiones</a:t>
            </a:r>
          </a:p>
        </p:txBody>
      </p:sp>
      <p:sp>
        <p:nvSpPr>
          <p:cNvPr id="7" name="CuadroTexto 6">
            <a:extLst>
              <a:ext uri="{FF2B5EF4-FFF2-40B4-BE49-F238E27FC236}">
                <a16:creationId xmlns:a16="http://schemas.microsoft.com/office/drawing/2014/main" id="{9EDB6B2B-FBD4-9150-9D1F-F48BBB7A4E15}"/>
              </a:ext>
            </a:extLst>
          </p:cNvPr>
          <p:cNvSpPr txBox="1"/>
          <p:nvPr/>
        </p:nvSpPr>
        <p:spPr>
          <a:xfrm>
            <a:off x="483120" y="1245083"/>
            <a:ext cx="10667999" cy="70173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a:latin typeface="Georgia" panose="02040502050405020303" pitchFamily="18" charset="0"/>
              </a:rPr>
              <a:t>Adams-</a:t>
            </a:r>
            <a:r>
              <a:rPr lang="es-ES" b="1" err="1">
                <a:latin typeface="Georgia" panose="02040502050405020303" pitchFamily="18" charset="0"/>
              </a:rPr>
              <a:t>Bashforth</a:t>
            </a:r>
            <a:r>
              <a:rPr lang="es-ES" b="1">
                <a:latin typeface="Georgia" panose="02040502050405020303" pitchFamily="18" charset="0"/>
              </a:rPr>
              <a:t> 4:</a:t>
            </a:r>
            <a:endParaRPr lang="es-ES">
              <a:latin typeface="Georgia" panose="02040502050405020303" pitchFamily="18" charset="0"/>
            </a:endParaRPr>
          </a:p>
          <a:p>
            <a:endParaRPr lang="es-ES" b="1">
              <a:latin typeface="Georgia" panose="02040502050405020303" pitchFamily="18" charset="0"/>
              <a:cs typeface="Calibri"/>
            </a:endParaRPr>
          </a:p>
          <a:p>
            <a:pPr marL="285750" indent="-285750">
              <a:buFont typeface="Calibri"/>
              <a:buChar char="-"/>
            </a:pPr>
            <a:r>
              <a:rPr lang="es-ES">
                <a:latin typeface="Georgia" panose="02040502050405020303" pitchFamily="18" charset="0"/>
                <a:cs typeface="Calibri"/>
              </a:rPr>
              <a:t>Cálculo de las primeras condiciones iniciales.</a:t>
            </a:r>
            <a:endParaRPr lang="es-ES" b="1">
              <a:latin typeface="Georgia" panose="02040502050405020303" pitchFamily="18" charset="0"/>
              <a:cs typeface="Calibri"/>
            </a:endParaRPr>
          </a:p>
          <a:p>
            <a:endParaRPr lang="es-ES" b="1">
              <a:latin typeface="Georgia" panose="02040502050405020303" pitchFamily="18" charset="0"/>
              <a:cs typeface="Calibri"/>
            </a:endParaRPr>
          </a:p>
          <a:p>
            <a:pPr marL="285750" indent="-285750">
              <a:buFont typeface="Calibri"/>
              <a:buChar char="-"/>
            </a:pPr>
            <a:r>
              <a:rPr lang="es-ES">
                <a:latin typeface="Georgia" panose="02040502050405020303" pitchFamily="18" charset="0"/>
                <a:cs typeface="Calibri"/>
              </a:rPr>
              <a:t>Adaptación de este esquema y sus primeras condiciones iniciales al problema de Cauchy antes programado</a:t>
            </a:r>
          </a:p>
          <a:p>
            <a:pPr marL="285750" indent="-285750">
              <a:buFont typeface="Calibri"/>
              <a:buChar char="-"/>
            </a:pPr>
            <a:endParaRPr lang="es-ES">
              <a:latin typeface="Georgia" panose="02040502050405020303" pitchFamily="18" charset="0"/>
              <a:cs typeface="Calibri"/>
            </a:endParaRPr>
          </a:p>
          <a:p>
            <a:pPr marL="285750" indent="-285750">
              <a:buFont typeface="Calibri"/>
              <a:buChar char="-"/>
            </a:pPr>
            <a:r>
              <a:rPr lang="es-ES">
                <a:latin typeface="Georgia" panose="02040502050405020303" pitchFamily="18" charset="0"/>
                <a:cs typeface="Calibri"/>
              </a:rPr>
              <a:t>El sistema estocástico genera más ruido en los esquemas </a:t>
            </a:r>
            <a:r>
              <a:rPr lang="es-ES" err="1">
                <a:latin typeface="Georgia" panose="02040502050405020303" pitchFamily="18" charset="0"/>
                <a:cs typeface="Calibri"/>
              </a:rPr>
              <a:t>multi-paso</a:t>
            </a:r>
            <a:endParaRPr lang="es-ES">
              <a:latin typeface="Georgia" panose="02040502050405020303" pitchFamily="18" charset="0"/>
              <a:cs typeface="Calibri"/>
            </a:endParaRPr>
          </a:p>
          <a:p>
            <a:pPr marL="285750" indent="-285750">
              <a:buFont typeface="Calibri"/>
              <a:buChar char="-"/>
            </a:pPr>
            <a:endParaRPr lang="es-ES">
              <a:latin typeface="Georgia" panose="02040502050405020303" pitchFamily="18" charset="0"/>
              <a:cs typeface="Calibri"/>
            </a:endParaRPr>
          </a:p>
          <a:p>
            <a:r>
              <a:rPr lang="es-ES" b="1">
                <a:latin typeface="Georgia" panose="02040502050405020303" pitchFamily="18" charset="0"/>
                <a:cs typeface="Calibri"/>
              </a:rPr>
              <a:t>Obtención del sistema Van </a:t>
            </a:r>
            <a:r>
              <a:rPr lang="es-ES" b="1" err="1">
                <a:latin typeface="Georgia" panose="02040502050405020303" pitchFamily="18" charset="0"/>
                <a:cs typeface="Calibri"/>
              </a:rPr>
              <a:t>der</a:t>
            </a:r>
            <a:r>
              <a:rPr lang="es-ES" b="1">
                <a:latin typeface="Georgia" panose="02040502050405020303" pitchFamily="18" charset="0"/>
                <a:cs typeface="Calibri"/>
              </a:rPr>
              <a:t> Pol estocástico:</a:t>
            </a:r>
            <a:endParaRPr lang="es-ES">
              <a:latin typeface="Georgia" panose="02040502050405020303" pitchFamily="18" charset="0"/>
              <a:cs typeface="Calibri"/>
            </a:endParaRPr>
          </a:p>
          <a:p>
            <a:endParaRPr lang="es-ES" b="1">
              <a:latin typeface="Georgia" panose="02040502050405020303" pitchFamily="18" charset="0"/>
              <a:cs typeface="Calibri"/>
            </a:endParaRPr>
          </a:p>
          <a:p>
            <a:pPr marL="285750" indent="-285750">
              <a:buFont typeface="Calibri"/>
              <a:buChar char="-"/>
            </a:pPr>
            <a:r>
              <a:rPr lang="es-ES">
                <a:latin typeface="Georgia" panose="02040502050405020303" pitchFamily="18" charset="0"/>
                <a:cs typeface="Calibri"/>
              </a:rPr>
              <a:t>Implementación del generador de números aleatorios de Box-</a:t>
            </a:r>
            <a:r>
              <a:rPr lang="es-ES" err="1">
                <a:latin typeface="Georgia" panose="02040502050405020303" pitchFamily="18" charset="0"/>
                <a:cs typeface="Calibri"/>
              </a:rPr>
              <a:t>Muller</a:t>
            </a:r>
            <a:r>
              <a:rPr lang="es-ES">
                <a:latin typeface="Georgia" panose="02040502050405020303" pitchFamily="18" charset="0"/>
                <a:cs typeface="Calibri"/>
              </a:rPr>
              <a:t>.</a:t>
            </a:r>
            <a:endParaRPr lang="es-ES" b="1">
              <a:latin typeface="Georgia" panose="02040502050405020303" pitchFamily="18" charset="0"/>
              <a:cs typeface="Calibri"/>
            </a:endParaRPr>
          </a:p>
          <a:p>
            <a:endParaRPr lang="es-ES">
              <a:latin typeface="Georgia" panose="02040502050405020303" pitchFamily="18" charset="0"/>
              <a:cs typeface="Calibri"/>
            </a:endParaRPr>
          </a:p>
          <a:p>
            <a:r>
              <a:rPr lang="es-ES" b="1">
                <a:latin typeface="Georgia" panose="02040502050405020303" pitchFamily="18" charset="0"/>
                <a:cs typeface="Calibri"/>
              </a:rPr>
              <a:t>Obtención de los resultados gráficos:</a:t>
            </a:r>
          </a:p>
          <a:p>
            <a:endParaRPr lang="es-ES" b="1">
              <a:latin typeface="Georgia" panose="02040502050405020303" pitchFamily="18" charset="0"/>
              <a:cs typeface="Calibri"/>
            </a:endParaRPr>
          </a:p>
          <a:p>
            <a:pPr marL="285750" indent="-285750">
              <a:buFont typeface="Calibri"/>
              <a:buChar char="-"/>
            </a:pPr>
            <a:r>
              <a:rPr lang="es-ES">
                <a:latin typeface="Georgia" panose="02040502050405020303" pitchFamily="18" charset="0"/>
                <a:cs typeface="Calibri"/>
              </a:rPr>
              <a:t>Obtener el histograma de la solución del sistema dinámico.</a:t>
            </a:r>
            <a:endParaRPr lang="es-ES" b="1">
              <a:latin typeface="Georgia" panose="02040502050405020303" pitchFamily="18" charset="0"/>
              <a:cs typeface="Calibri"/>
            </a:endParaRPr>
          </a:p>
          <a:p>
            <a:pPr marL="285750" indent="-285750">
              <a:buFont typeface="Calibri"/>
              <a:buChar char="-"/>
            </a:pPr>
            <a:endParaRPr lang="es-ES">
              <a:latin typeface="Georgia" panose="02040502050405020303" pitchFamily="18" charset="0"/>
              <a:cs typeface="Calibri"/>
            </a:endParaRPr>
          </a:p>
          <a:p>
            <a:pPr marL="285750" indent="-285750">
              <a:buFont typeface="Calibri"/>
              <a:buChar char="-"/>
            </a:pPr>
            <a:r>
              <a:rPr lang="es-ES">
                <a:latin typeface="Georgia" panose="02040502050405020303" pitchFamily="18" charset="0"/>
                <a:cs typeface="Calibri"/>
              </a:rPr>
              <a:t>Implementar el código para generar animaciones de las soluciones de Van </a:t>
            </a:r>
            <a:r>
              <a:rPr lang="es-ES" err="1">
                <a:latin typeface="Georgia" panose="02040502050405020303" pitchFamily="18" charset="0"/>
                <a:cs typeface="Calibri"/>
              </a:rPr>
              <a:t>der</a:t>
            </a:r>
            <a:r>
              <a:rPr lang="es-ES">
                <a:latin typeface="Georgia" panose="02040502050405020303" pitchFamily="18" charset="0"/>
                <a:cs typeface="Calibri"/>
              </a:rPr>
              <a:t> Pol.</a:t>
            </a:r>
          </a:p>
          <a:p>
            <a:pPr marL="285750" indent="-285750">
              <a:buFont typeface="Calibri"/>
              <a:buChar char="-"/>
            </a:pPr>
            <a:endParaRPr lang="es-ES">
              <a:cs typeface="Calibri"/>
            </a:endParaRPr>
          </a:p>
          <a:p>
            <a:endParaRPr lang="es-ES" b="1">
              <a:cs typeface="Calibri"/>
            </a:endParaRPr>
          </a:p>
          <a:p>
            <a:pPr marL="285750" indent="-285750">
              <a:buFont typeface="Calibri"/>
              <a:buChar char="-"/>
            </a:pPr>
            <a:endParaRPr lang="es-ES">
              <a:cs typeface="Calibri"/>
            </a:endParaRPr>
          </a:p>
          <a:p>
            <a:endParaRPr lang="es-ES" b="1">
              <a:cs typeface="Calibri"/>
            </a:endParaRPr>
          </a:p>
          <a:p>
            <a:endParaRPr lang="es-ES" b="1">
              <a:cs typeface="Calibri"/>
            </a:endParaRPr>
          </a:p>
          <a:p>
            <a:pPr marL="285750" indent="-285750">
              <a:buFont typeface="Calibri"/>
              <a:buChar char="-"/>
            </a:pPr>
            <a:endParaRPr lang="es-ES" b="1">
              <a:cs typeface="Calibri"/>
            </a:endParaRPr>
          </a:p>
          <a:p>
            <a:endParaRPr lang="es-ES">
              <a:cs typeface="Calibri"/>
            </a:endParaRPr>
          </a:p>
        </p:txBody>
      </p:sp>
      <p:sp>
        <p:nvSpPr>
          <p:cNvPr id="8" name="CuadroTexto 2">
            <a:extLst>
              <a:ext uri="{FF2B5EF4-FFF2-40B4-BE49-F238E27FC236}">
                <a16:creationId xmlns:a16="http://schemas.microsoft.com/office/drawing/2014/main" id="{E3758269-4F0D-1EF0-2F62-84BE56099757}"/>
              </a:ext>
            </a:extLst>
          </p:cNvPr>
          <p:cNvSpPr txBox="1"/>
          <p:nvPr/>
        </p:nvSpPr>
        <p:spPr>
          <a:xfrm>
            <a:off x="10796787" y="6412604"/>
            <a:ext cx="13254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s-ES">
                <a:latin typeface="Georgia Pro"/>
                <a:cs typeface="Calibri"/>
              </a:rPr>
              <a:t>Página 27</a:t>
            </a:r>
          </a:p>
        </p:txBody>
      </p:sp>
    </p:spTree>
    <p:extLst>
      <p:ext uri="{BB962C8B-B14F-4D97-AF65-F5344CB8AC3E}">
        <p14:creationId xmlns:p14="http://schemas.microsoft.com/office/powerpoint/2010/main" val="3449804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64282-0E39-33E0-F156-83ECC24D6244}"/>
              </a:ext>
            </a:extLst>
          </p:cNvPr>
          <p:cNvSpPr>
            <a:spLocks noGrp="1"/>
          </p:cNvSpPr>
          <p:nvPr>
            <p:ph type="title"/>
          </p:nvPr>
        </p:nvSpPr>
        <p:spPr>
          <a:xfrm>
            <a:off x="838200" y="1915318"/>
            <a:ext cx="10515600" cy="2834482"/>
          </a:xfrm>
        </p:spPr>
        <p:txBody>
          <a:bodyPr>
            <a:normAutofit/>
          </a:bodyPr>
          <a:lstStyle/>
          <a:p>
            <a:pPr algn="ctr"/>
            <a:r>
              <a:rPr lang="es-ES" sz="5400" b="1">
                <a:latin typeface="Garamond" panose="02020404030301010803" pitchFamily="18" charset="0"/>
              </a:rPr>
              <a:t>El oscilador de Van </a:t>
            </a:r>
            <a:r>
              <a:rPr lang="es-ES" sz="5400" b="1" err="1">
                <a:latin typeface="Garamond" panose="02020404030301010803" pitchFamily="18" charset="0"/>
              </a:rPr>
              <a:t>der</a:t>
            </a:r>
            <a:r>
              <a:rPr lang="es-ES" sz="5400" b="1">
                <a:latin typeface="Garamond" panose="02020404030301010803" pitchFamily="18" charset="0"/>
              </a:rPr>
              <a:t> Pol</a:t>
            </a:r>
          </a:p>
        </p:txBody>
      </p:sp>
      <p:pic>
        <p:nvPicPr>
          <p:cNvPr id="4" name="Imagen 4" descr="E.T.S.I. Aeronáutica y del Espacio: Identidad Gráfica">
            <a:extLst>
              <a:ext uri="{FF2B5EF4-FFF2-40B4-BE49-F238E27FC236}">
                <a16:creationId xmlns:a16="http://schemas.microsoft.com/office/drawing/2014/main" id="{B9884AE6-487A-4270-1509-2EBD73E64D1C}"/>
              </a:ext>
            </a:extLst>
          </p:cNvPr>
          <p:cNvPicPr>
            <a:picLocks noChangeAspect="1"/>
          </p:cNvPicPr>
          <p:nvPr/>
        </p:nvPicPr>
        <p:blipFill>
          <a:blip r:embed="rId2"/>
          <a:stretch>
            <a:fillRect/>
          </a:stretch>
        </p:blipFill>
        <p:spPr>
          <a:xfrm>
            <a:off x="267723" y="131828"/>
            <a:ext cx="1813971" cy="838526"/>
          </a:xfrm>
          <a:prstGeom prst="rect">
            <a:avLst/>
          </a:prstGeom>
        </p:spPr>
      </p:pic>
      <p:pic>
        <p:nvPicPr>
          <p:cNvPr id="5" name="Imagen 4" descr="Universidad Politécnica de Madrid">
            <a:extLst>
              <a:ext uri="{FF2B5EF4-FFF2-40B4-BE49-F238E27FC236}">
                <a16:creationId xmlns:a16="http://schemas.microsoft.com/office/drawing/2014/main" id="{770A7F68-DE02-C45A-3419-6E496E42E801}"/>
              </a:ext>
            </a:extLst>
          </p:cNvPr>
          <p:cNvPicPr>
            <a:picLocks noChangeAspect="1"/>
          </p:cNvPicPr>
          <p:nvPr/>
        </p:nvPicPr>
        <p:blipFill>
          <a:blip r:embed="rId3"/>
          <a:stretch>
            <a:fillRect/>
          </a:stretch>
        </p:blipFill>
        <p:spPr>
          <a:xfrm>
            <a:off x="10412893" y="1859"/>
            <a:ext cx="1476453" cy="1108713"/>
          </a:xfrm>
          <a:prstGeom prst="rect">
            <a:avLst/>
          </a:prstGeom>
        </p:spPr>
      </p:pic>
      <p:sp>
        <p:nvSpPr>
          <p:cNvPr id="6" name="CuadroTexto 2">
            <a:extLst>
              <a:ext uri="{FF2B5EF4-FFF2-40B4-BE49-F238E27FC236}">
                <a16:creationId xmlns:a16="http://schemas.microsoft.com/office/drawing/2014/main" id="{EDC8B257-B3C7-35BB-38F7-55CB8CDB1CDC}"/>
              </a:ext>
            </a:extLst>
          </p:cNvPr>
          <p:cNvSpPr txBox="1"/>
          <p:nvPr/>
        </p:nvSpPr>
        <p:spPr>
          <a:xfrm>
            <a:off x="10796787" y="6412604"/>
            <a:ext cx="13254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s-ES">
                <a:latin typeface="Georgia Pro"/>
                <a:cs typeface="Calibri"/>
              </a:rPr>
              <a:t>Página 2</a:t>
            </a:r>
          </a:p>
        </p:txBody>
      </p:sp>
    </p:spTree>
    <p:extLst>
      <p:ext uri="{BB962C8B-B14F-4D97-AF65-F5344CB8AC3E}">
        <p14:creationId xmlns:p14="http://schemas.microsoft.com/office/powerpoint/2010/main" val="1307837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E5165-E076-C397-515A-DD4610D5362C}"/>
            </a:ext>
          </a:extLst>
        </p:cNvPr>
        <p:cNvGrpSpPr/>
        <p:nvPr/>
      </p:nvGrpSpPr>
      <p:grpSpPr>
        <a:xfrm>
          <a:off x="0" y="0"/>
          <a:ext cx="0" cy="0"/>
          <a:chOff x="0" y="0"/>
          <a:chExt cx="0" cy="0"/>
        </a:xfrm>
      </p:grpSpPr>
      <p:sp>
        <p:nvSpPr>
          <p:cNvPr id="2" name="Rectángulo 1">
            <a:extLst>
              <a:ext uri="{FF2B5EF4-FFF2-40B4-BE49-F238E27FC236}">
                <a16:creationId xmlns:a16="http://schemas.microsoft.com/office/drawing/2014/main" id="{C51E5D8C-65A1-0233-7AA8-8D57E618B7E2}"/>
              </a:ext>
            </a:extLst>
          </p:cNvPr>
          <p:cNvSpPr/>
          <p:nvPr/>
        </p:nvSpPr>
        <p:spPr>
          <a:xfrm>
            <a:off x="-5366" y="-2683"/>
            <a:ext cx="12213463" cy="110543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3" descr="E.T.S.I. Aeronáutica y del Espacio: Identidad Gráfica">
            <a:extLst>
              <a:ext uri="{FF2B5EF4-FFF2-40B4-BE49-F238E27FC236}">
                <a16:creationId xmlns:a16="http://schemas.microsoft.com/office/drawing/2014/main" id="{00DA169D-4F63-94C4-43CC-53EC72C97C9C}"/>
              </a:ext>
            </a:extLst>
          </p:cNvPr>
          <p:cNvPicPr>
            <a:picLocks noChangeAspect="1"/>
          </p:cNvPicPr>
          <p:nvPr/>
        </p:nvPicPr>
        <p:blipFill>
          <a:blip r:embed="rId2"/>
          <a:stretch>
            <a:fillRect/>
          </a:stretch>
        </p:blipFill>
        <p:spPr>
          <a:xfrm>
            <a:off x="267723" y="131828"/>
            <a:ext cx="1813971" cy="838526"/>
          </a:xfrm>
          <a:prstGeom prst="rect">
            <a:avLst/>
          </a:prstGeom>
        </p:spPr>
      </p:pic>
      <p:pic>
        <p:nvPicPr>
          <p:cNvPr id="5" name="Imagen 4" descr="Universidad Politécnica de Madrid">
            <a:extLst>
              <a:ext uri="{FF2B5EF4-FFF2-40B4-BE49-F238E27FC236}">
                <a16:creationId xmlns:a16="http://schemas.microsoft.com/office/drawing/2014/main" id="{253E5C1D-B133-0AD0-CC32-51F40B631AAB}"/>
              </a:ext>
            </a:extLst>
          </p:cNvPr>
          <p:cNvPicPr>
            <a:picLocks noChangeAspect="1"/>
          </p:cNvPicPr>
          <p:nvPr/>
        </p:nvPicPr>
        <p:blipFill>
          <a:blip r:embed="rId3"/>
          <a:stretch>
            <a:fillRect/>
          </a:stretch>
        </p:blipFill>
        <p:spPr>
          <a:xfrm>
            <a:off x="10412893" y="1859"/>
            <a:ext cx="1476453" cy="1108713"/>
          </a:xfrm>
          <a:prstGeom prst="rect">
            <a:avLst/>
          </a:prstGeom>
        </p:spPr>
      </p:pic>
      <p:sp>
        <p:nvSpPr>
          <p:cNvPr id="6" name="CuadroTexto 5">
            <a:extLst>
              <a:ext uri="{FF2B5EF4-FFF2-40B4-BE49-F238E27FC236}">
                <a16:creationId xmlns:a16="http://schemas.microsoft.com/office/drawing/2014/main" id="{829BFC23-3E4F-FCD4-3B02-3A5C770CF3C1}"/>
              </a:ext>
            </a:extLst>
          </p:cNvPr>
          <p:cNvSpPr txBox="1"/>
          <p:nvPr/>
        </p:nvSpPr>
        <p:spPr>
          <a:xfrm>
            <a:off x="2184040" y="228064"/>
            <a:ext cx="782391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4000" b="1">
                <a:latin typeface="Garamond"/>
                <a:cs typeface="Calibri"/>
              </a:rPr>
              <a:t>El oscilador de Van </a:t>
            </a:r>
            <a:r>
              <a:rPr lang="es-ES" sz="4000" b="1" err="1">
                <a:latin typeface="Garamond"/>
                <a:cs typeface="Calibri"/>
              </a:rPr>
              <a:t>der</a:t>
            </a:r>
            <a:r>
              <a:rPr lang="es-ES" sz="4000" b="1">
                <a:latin typeface="Garamond"/>
                <a:cs typeface="Calibri"/>
              </a:rPr>
              <a:t> Pol</a:t>
            </a:r>
            <a:endParaRPr lang="es-ES" sz="4000" b="1">
              <a:latin typeface="Garamond"/>
            </a:endParaRPr>
          </a:p>
        </p:txBody>
      </p:sp>
      <p:pic>
        <p:nvPicPr>
          <p:cNvPr id="1026" name="Picture 2" descr="Dr. Balthasar van der Pol">
            <a:extLst>
              <a:ext uri="{FF2B5EF4-FFF2-40B4-BE49-F238E27FC236}">
                <a16:creationId xmlns:a16="http://schemas.microsoft.com/office/drawing/2014/main" id="{E6B91E24-554C-6AFA-B670-A817B0FFA0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290" y="2189963"/>
            <a:ext cx="2857500" cy="4114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1E59290-046E-86D4-47BF-EA1ABEF75235}"/>
              </a:ext>
            </a:extLst>
          </p:cNvPr>
          <p:cNvSpPr txBox="1"/>
          <p:nvPr/>
        </p:nvSpPr>
        <p:spPr>
          <a:xfrm>
            <a:off x="608297" y="1595899"/>
            <a:ext cx="3151486" cy="461665"/>
          </a:xfrm>
          <a:prstGeom prst="rect">
            <a:avLst/>
          </a:prstGeom>
          <a:noFill/>
        </p:spPr>
        <p:txBody>
          <a:bodyPr wrap="square" rtlCol="0">
            <a:spAutoFit/>
          </a:bodyPr>
          <a:lstStyle/>
          <a:p>
            <a:pPr algn="ctr"/>
            <a:r>
              <a:rPr lang="es-ES" sz="2400" err="1">
                <a:latin typeface="Georgia" panose="02040502050405020303" pitchFamily="18" charset="0"/>
                <a:ea typeface="Cambria" panose="02040503050406030204" pitchFamily="18" charset="0"/>
              </a:rPr>
              <a:t>Balthasar</a:t>
            </a:r>
            <a:r>
              <a:rPr lang="es-ES" sz="2400">
                <a:latin typeface="Georgia" panose="02040502050405020303" pitchFamily="18" charset="0"/>
                <a:ea typeface="Cambria" panose="02040503050406030204" pitchFamily="18" charset="0"/>
              </a:rPr>
              <a:t> Van </a:t>
            </a:r>
            <a:r>
              <a:rPr lang="es-ES" sz="2400" err="1">
                <a:latin typeface="Georgia" panose="02040502050405020303" pitchFamily="18" charset="0"/>
                <a:ea typeface="Cambria" panose="02040503050406030204" pitchFamily="18" charset="0"/>
              </a:rPr>
              <a:t>der</a:t>
            </a:r>
            <a:r>
              <a:rPr lang="es-ES" sz="2400">
                <a:latin typeface="Georgia" panose="02040502050405020303" pitchFamily="18" charset="0"/>
                <a:ea typeface="Cambria" panose="02040503050406030204" pitchFamily="18" charset="0"/>
              </a:rPr>
              <a:t> Pol</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09935E1-457F-7E05-0C5A-6010A1B3FDD2}"/>
                  </a:ext>
                </a:extLst>
              </p:cNvPr>
              <p:cNvSpPr txBox="1"/>
              <p:nvPr/>
            </p:nvSpPr>
            <p:spPr>
              <a:xfrm>
                <a:off x="5728719" y="5625410"/>
                <a:ext cx="3792577" cy="6793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ES" sz="2200" i="1" smtClean="0">
                              <a:latin typeface="Cambria Math" panose="02040503050406030204" pitchFamily="18" charset="0"/>
                            </a:rPr>
                          </m:ctrlPr>
                        </m:fPr>
                        <m:num>
                          <m:sSup>
                            <m:sSupPr>
                              <m:ctrlPr>
                                <a:rPr lang="es-ES" sz="2200" b="0" i="1" smtClean="0">
                                  <a:latin typeface="Cambria Math" panose="02040503050406030204" pitchFamily="18" charset="0"/>
                                </a:rPr>
                              </m:ctrlPr>
                            </m:sSupPr>
                            <m:e>
                              <m:r>
                                <a:rPr lang="es-ES" sz="2200" b="0" i="1" smtClean="0">
                                  <a:latin typeface="Cambria Math" panose="02040503050406030204" pitchFamily="18" charset="0"/>
                                </a:rPr>
                                <m:t>𝑑</m:t>
                              </m:r>
                            </m:e>
                            <m:sup>
                              <m:r>
                                <a:rPr lang="es-ES" sz="2200" b="0" i="1" smtClean="0">
                                  <a:latin typeface="Cambria Math" panose="02040503050406030204" pitchFamily="18" charset="0"/>
                                </a:rPr>
                                <m:t>2</m:t>
                              </m:r>
                            </m:sup>
                          </m:sSup>
                          <m:r>
                            <a:rPr lang="es-ES" sz="2200" b="0" i="1" smtClean="0">
                              <a:latin typeface="Cambria Math" panose="02040503050406030204" pitchFamily="18" charset="0"/>
                            </a:rPr>
                            <m:t>𝑥</m:t>
                          </m:r>
                        </m:num>
                        <m:den>
                          <m:r>
                            <a:rPr lang="es-ES" sz="2200" b="0" i="1" smtClean="0">
                              <a:latin typeface="Cambria Math" panose="02040503050406030204" pitchFamily="18" charset="0"/>
                            </a:rPr>
                            <m:t>𝑑</m:t>
                          </m:r>
                          <m:sSup>
                            <m:sSupPr>
                              <m:ctrlPr>
                                <a:rPr lang="es-ES" sz="2200" b="0" i="1" smtClean="0">
                                  <a:latin typeface="Cambria Math" panose="02040503050406030204" pitchFamily="18" charset="0"/>
                                </a:rPr>
                              </m:ctrlPr>
                            </m:sSupPr>
                            <m:e>
                              <m:r>
                                <a:rPr lang="es-ES" sz="2200" b="0" i="1" smtClean="0">
                                  <a:latin typeface="Cambria Math" panose="02040503050406030204" pitchFamily="18" charset="0"/>
                                </a:rPr>
                                <m:t>𝑡</m:t>
                              </m:r>
                            </m:e>
                            <m:sup>
                              <m:r>
                                <a:rPr lang="es-ES" sz="2200" b="0" i="1" smtClean="0">
                                  <a:latin typeface="Cambria Math" panose="02040503050406030204" pitchFamily="18" charset="0"/>
                                </a:rPr>
                                <m:t>2</m:t>
                              </m:r>
                            </m:sup>
                          </m:sSup>
                        </m:den>
                      </m:f>
                      <m:r>
                        <a:rPr lang="es-ES" sz="2200" b="0" i="1" smtClean="0">
                          <a:latin typeface="Cambria Math" panose="02040503050406030204" pitchFamily="18" charset="0"/>
                        </a:rPr>
                        <m:t>−</m:t>
                      </m:r>
                      <m:r>
                        <a:rPr lang="es-ES" sz="2200" b="0" i="1" smtClean="0">
                          <a:latin typeface="Cambria Math" panose="02040503050406030204" pitchFamily="18" charset="0"/>
                          <a:ea typeface="Cambria Math" panose="02040503050406030204" pitchFamily="18" charset="0"/>
                        </a:rPr>
                        <m:t>𝜇</m:t>
                      </m:r>
                      <m:d>
                        <m:dPr>
                          <m:ctrlPr>
                            <a:rPr lang="es-ES" sz="2200" b="0" i="1" smtClean="0">
                              <a:latin typeface="Cambria Math" panose="02040503050406030204" pitchFamily="18" charset="0"/>
                              <a:ea typeface="Cambria Math" panose="02040503050406030204" pitchFamily="18" charset="0"/>
                            </a:rPr>
                          </m:ctrlPr>
                        </m:dPr>
                        <m:e>
                          <m:r>
                            <a:rPr lang="es-ES" sz="2200" b="0" i="1" smtClean="0">
                              <a:latin typeface="Cambria Math" panose="02040503050406030204" pitchFamily="18" charset="0"/>
                              <a:ea typeface="Cambria Math" panose="02040503050406030204" pitchFamily="18" charset="0"/>
                            </a:rPr>
                            <m:t>1−</m:t>
                          </m:r>
                          <m:sSup>
                            <m:sSupPr>
                              <m:ctrlPr>
                                <a:rPr lang="es-ES" sz="2200" b="0" i="1" smtClean="0">
                                  <a:latin typeface="Cambria Math" panose="02040503050406030204" pitchFamily="18" charset="0"/>
                                  <a:ea typeface="Cambria Math" panose="02040503050406030204" pitchFamily="18" charset="0"/>
                                </a:rPr>
                              </m:ctrlPr>
                            </m:sSupPr>
                            <m:e>
                              <m:r>
                                <a:rPr lang="es-ES" sz="2200" b="0" i="1" smtClean="0">
                                  <a:latin typeface="Cambria Math" panose="02040503050406030204" pitchFamily="18" charset="0"/>
                                  <a:ea typeface="Cambria Math" panose="02040503050406030204" pitchFamily="18" charset="0"/>
                                </a:rPr>
                                <m:t>𝑥</m:t>
                              </m:r>
                            </m:e>
                            <m:sup>
                              <m:r>
                                <a:rPr lang="es-ES" sz="2200" b="0" i="1" smtClean="0">
                                  <a:latin typeface="Cambria Math" panose="02040503050406030204" pitchFamily="18" charset="0"/>
                                  <a:ea typeface="Cambria Math" panose="02040503050406030204" pitchFamily="18" charset="0"/>
                                </a:rPr>
                                <m:t>2</m:t>
                              </m:r>
                            </m:sup>
                          </m:sSup>
                        </m:e>
                      </m:d>
                      <m:f>
                        <m:fPr>
                          <m:ctrlPr>
                            <a:rPr lang="es-ES" sz="2200" b="0" i="1" smtClean="0">
                              <a:latin typeface="Cambria Math" panose="02040503050406030204" pitchFamily="18" charset="0"/>
                              <a:ea typeface="Cambria Math" panose="02040503050406030204" pitchFamily="18" charset="0"/>
                            </a:rPr>
                          </m:ctrlPr>
                        </m:fPr>
                        <m:num>
                          <m:r>
                            <a:rPr lang="es-ES" sz="2200" b="0" i="1" smtClean="0">
                              <a:latin typeface="Cambria Math" panose="02040503050406030204" pitchFamily="18" charset="0"/>
                              <a:ea typeface="Cambria Math" panose="02040503050406030204" pitchFamily="18" charset="0"/>
                            </a:rPr>
                            <m:t>𝑑𝑥</m:t>
                          </m:r>
                        </m:num>
                        <m:den>
                          <m:r>
                            <a:rPr lang="es-ES" sz="2200" b="0" i="1" smtClean="0">
                              <a:latin typeface="Cambria Math" panose="02040503050406030204" pitchFamily="18" charset="0"/>
                              <a:ea typeface="Cambria Math" panose="02040503050406030204" pitchFamily="18" charset="0"/>
                            </a:rPr>
                            <m:t>𝑑𝑡</m:t>
                          </m:r>
                        </m:den>
                      </m:f>
                      <m:r>
                        <a:rPr lang="es-ES" sz="2200" b="0" i="1" smtClean="0">
                          <a:latin typeface="Cambria Math" panose="02040503050406030204" pitchFamily="18" charset="0"/>
                          <a:ea typeface="Cambria Math" panose="02040503050406030204" pitchFamily="18" charset="0"/>
                        </a:rPr>
                        <m:t>+</m:t>
                      </m:r>
                      <m:r>
                        <a:rPr lang="es-ES" sz="2200" b="0" i="1" smtClean="0">
                          <a:latin typeface="Cambria Math" panose="02040503050406030204" pitchFamily="18" charset="0"/>
                          <a:ea typeface="Cambria Math" panose="02040503050406030204" pitchFamily="18" charset="0"/>
                        </a:rPr>
                        <m:t>𝑥</m:t>
                      </m:r>
                      <m:r>
                        <a:rPr lang="es-ES" sz="2200" b="0" i="1" smtClean="0">
                          <a:latin typeface="Cambria Math" panose="02040503050406030204" pitchFamily="18" charset="0"/>
                          <a:ea typeface="Cambria Math" panose="02040503050406030204" pitchFamily="18" charset="0"/>
                        </a:rPr>
                        <m:t>=</m:t>
                      </m:r>
                      <m:r>
                        <a:rPr lang="es-ES" sz="2200" b="0" i="1" smtClean="0">
                          <a:latin typeface="Cambria Math" panose="02040503050406030204" pitchFamily="18" charset="0"/>
                          <a:ea typeface="Cambria Math" panose="02040503050406030204" pitchFamily="18" charset="0"/>
                        </a:rPr>
                        <m:t>𝑓</m:t>
                      </m:r>
                      <m:d>
                        <m:dPr>
                          <m:ctrlPr>
                            <a:rPr lang="es-ES" sz="2200" b="0" i="1" smtClean="0">
                              <a:latin typeface="Cambria Math" panose="02040503050406030204" pitchFamily="18" charset="0"/>
                              <a:ea typeface="Cambria Math" panose="02040503050406030204" pitchFamily="18" charset="0"/>
                            </a:rPr>
                          </m:ctrlPr>
                        </m:dPr>
                        <m:e>
                          <m:r>
                            <a:rPr lang="es-ES" sz="2200" b="0" i="1" smtClean="0">
                              <a:latin typeface="Cambria Math" panose="02040503050406030204" pitchFamily="18" charset="0"/>
                              <a:ea typeface="Cambria Math" panose="02040503050406030204" pitchFamily="18" charset="0"/>
                            </a:rPr>
                            <m:t>𝑡</m:t>
                          </m:r>
                        </m:e>
                      </m:d>
                    </m:oMath>
                  </m:oMathPara>
                </a14:m>
                <a:endParaRPr lang="es-ES" sz="2200" b="0">
                  <a:ea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609935E1-457F-7E05-0C5A-6010A1B3FDD2}"/>
                  </a:ext>
                </a:extLst>
              </p:cNvPr>
              <p:cNvSpPr txBox="1">
                <a:spLocks noRot="1" noChangeAspect="1" noMove="1" noResize="1" noEditPoints="1" noAdjustHandles="1" noChangeArrowheads="1" noChangeShapeType="1" noTextEdit="1"/>
              </p:cNvSpPr>
              <p:nvPr/>
            </p:nvSpPr>
            <p:spPr>
              <a:xfrm>
                <a:off x="5728719" y="5625410"/>
                <a:ext cx="3792577" cy="679353"/>
              </a:xfrm>
              <a:prstGeom prst="rect">
                <a:avLst/>
              </a:prstGeom>
              <a:blipFill>
                <a:blip r:embed="rId5"/>
                <a:stretch>
                  <a:fillRect/>
                </a:stretch>
              </a:blipFill>
            </p:spPr>
            <p:txBody>
              <a:bodyPr/>
              <a:lstStyle/>
              <a:p>
                <a:r>
                  <a:rPr lang="en-US">
                    <a:noFill/>
                  </a:rPr>
                  <a:t> </a:t>
                </a:r>
              </a:p>
            </p:txBody>
          </p:sp>
        </mc:Fallback>
      </mc:AlternateContent>
      <p:pic>
        <p:nvPicPr>
          <p:cNvPr id="1028" name="Picture 4" descr="Van der Pol oscillator - Wikipedia">
            <a:extLst>
              <a:ext uri="{FF2B5EF4-FFF2-40B4-BE49-F238E27FC236}">
                <a16:creationId xmlns:a16="http://schemas.microsoft.com/office/drawing/2014/main" id="{322E6A93-FDE5-3F64-1185-30B94B6915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0575" y="2953304"/>
            <a:ext cx="3308867" cy="24816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5B59132-D0F7-2003-067C-E2D0C790D492}"/>
              </a:ext>
            </a:extLst>
          </p:cNvPr>
          <p:cNvSpPr txBox="1"/>
          <p:nvPr/>
        </p:nvSpPr>
        <p:spPr>
          <a:xfrm>
            <a:off x="4113458" y="2189963"/>
            <a:ext cx="7023103" cy="738664"/>
          </a:xfrm>
          <a:prstGeom prst="rect">
            <a:avLst/>
          </a:prstGeom>
          <a:noFill/>
        </p:spPr>
        <p:txBody>
          <a:bodyPr wrap="square" rtlCol="0">
            <a:spAutoFit/>
          </a:bodyPr>
          <a:lstStyle/>
          <a:p>
            <a:pPr algn="ctr"/>
            <a:r>
              <a:rPr lang="es-ES" sz="2100">
                <a:latin typeface="Georgia" panose="02040502050405020303" pitchFamily="18" charset="0"/>
              </a:rPr>
              <a:t>Encontró oscilaciones estables (</a:t>
            </a:r>
            <a:r>
              <a:rPr lang="es-ES" sz="2100" i="1" err="1">
                <a:latin typeface="Georgia" panose="02040502050405020303" pitchFamily="18" charset="0"/>
              </a:rPr>
              <a:t>relaxation-oscillations</a:t>
            </a:r>
            <a:r>
              <a:rPr lang="es-ES" sz="2100">
                <a:latin typeface="Georgia" panose="02040502050405020303" pitchFamily="18" charset="0"/>
              </a:rPr>
              <a:t>) en circuitos eléctricos empleando tubos de vacío.</a:t>
            </a:r>
          </a:p>
        </p:txBody>
      </p:sp>
      <p:sp>
        <p:nvSpPr>
          <p:cNvPr id="11" name="TextBox 10">
            <a:extLst>
              <a:ext uri="{FF2B5EF4-FFF2-40B4-BE49-F238E27FC236}">
                <a16:creationId xmlns:a16="http://schemas.microsoft.com/office/drawing/2014/main" id="{BD3F6B06-4CA8-8564-C5E4-F08F23AA0666}"/>
              </a:ext>
            </a:extLst>
          </p:cNvPr>
          <p:cNvSpPr txBox="1"/>
          <p:nvPr/>
        </p:nvSpPr>
        <p:spPr>
          <a:xfrm>
            <a:off x="10259188" y="1395844"/>
            <a:ext cx="1754746" cy="400110"/>
          </a:xfrm>
          <a:prstGeom prst="rect">
            <a:avLst/>
          </a:prstGeom>
          <a:noFill/>
        </p:spPr>
        <p:txBody>
          <a:bodyPr wrap="square" rtlCol="0">
            <a:spAutoFit/>
          </a:bodyPr>
          <a:lstStyle/>
          <a:p>
            <a:pPr algn="ctr"/>
            <a:r>
              <a:rPr lang="es-ES" sz="2000">
                <a:latin typeface="Georgia" panose="02040502050405020303" pitchFamily="18" charset="0"/>
              </a:rPr>
              <a:t>Ciclo Límite</a:t>
            </a:r>
          </a:p>
        </p:txBody>
      </p:sp>
      <p:sp>
        <p:nvSpPr>
          <p:cNvPr id="12" name="Arrow: Bent 11">
            <a:extLst>
              <a:ext uri="{FF2B5EF4-FFF2-40B4-BE49-F238E27FC236}">
                <a16:creationId xmlns:a16="http://schemas.microsoft.com/office/drawing/2014/main" id="{A8F10443-63CB-9605-5E73-D181B5713E8C}"/>
              </a:ext>
            </a:extLst>
          </p:cNvPr>
          <p:cNvSpPr/>
          <p:nvPr/>
        </p:nvSpPr>
        <p:spPr>
          <a:xfrm>
            <a:off x="9386010" y="1426622"/>
            <a:ext cx="873178" cy="738664"/>
          </a:xfrm>
          <a:prstGeom prst="bentArrow">
            <a:avLst>
              <a:gd name="adj1" fmla="val 16403"/>
              <a:gd name="adj2" fmla="val 20702"/>
              <a:gd name="adj3" fmla="val 25000"/>
              <a:gd name="adj4" fmla="val 43750"/>
            </a:avLst>
          </a:prstGeom>
          <a:solidFill>
            <a:srgbClr val="00B0F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4" name="CuadroTexto 2">
            <a:extLst>
              <a:ext uri="{FF2B5EF4-FFF2-40B4-BE49-F238E27FC236}">
                <a16:creationId xmlns:a16="http://schemas.microsoft.com/office/drawing/2014/main" id="{BA31999F-6788-1B09-2CF1-D83000E00CD0}"/>
              </a:ext>
            </a:extLst>
          </p:cNvPr>
          <p:cNvSpPr txBox="1"/>
          <p:nvPr/>
        </p:nvSpPr>
        <p:spPr>
          <a:xfrm>
            <a:off x="10796787" y="6412604"/>
            <a:ext cx="13254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s-ES">
                <a:latin typeface="Georgia Pro"/>
                <a:cs typeface="Calibri"/>
              </a:rPr>
              <a:t>Página 3</a:t>
            </a:r>
          </a:p>
        </p:txBody>
      </p:sp>
    </p:spTree>
    <p:extLst>
      <p:ext uri="{BB962C8B-B14F-4D97-AF65-F5344CB8AC3E}">
        <p14:creationId xmlns:p14="http://schemas.microsoft.com/office/powerpoint/2010/main" val="2750613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7FEC6-9AFB-4A16-5B5E-8A27367B7685}"/>
            </a:ext>
          </a:extLst>
        </p:cNvPr>
        <p:cNvGrpSpPr/>
        <p:nvPr/>
      </p:nvGrpSpPr>
      <p:grpSpPr>
        <a:xfrm>
          <a:off x="0" y="0"/>
          <a:ext cx="0" cy="0"/>
          <a:chOff x="0" y="0"/>
          <a:chExt cx="0" cy="0"/>
        </a:xfrm>
      </p:grpSpPr>
      <p:sp>
        <p:nvSpPr>
          <p:cNvPr id="2" name="Rectángulo 1">
            <a:extLst>
              <a:ext uri="{FF2B5EF4-FFF2-40B4-BE49-F238E27FC236}">
                <a16:creationId xmlns:a16="http://schemas.microsoft.com/office/drawing/2014/main" id="{4BD195F8-0CA9-BB92-91BB-D43327BF5F67}"/>
              </a:ext>
            </a:extLst>
          </p:cNvPr>
          <p:cNvSpPr/>
          <p:nvPr/>
        </p:nvSpPr>
        <p:spPr>
          <a:xfrm>
            <a:off x="-5366" y="-2683"/>
            <a:ext cx="12213463" cy="110543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3" descr="E.T.S.I. Aeronáutica y del Espacio: Identidad Gráfica">
            <a:extLst>
              <a:ext uri="{FF2B5EF4-FFF2-40B4-BE49-F238E27FC236}">
                <a16:creationId xmlns:a16="http://schemas.microsoft.com/office/drawing/2014/main" id="{BA917210-DEE7-561F-CAE5-F739DCC04A94}"/>
              </a:ext>
            </a:extLst>
          </p:cNvPr>
          <p:cNvPicPr>
            <a:picLocks noChangeAspect="1"/>
          </p:cNvPicPr>
          <p:nvPr/>
        </p:nvPicPr>
        <p:blipFill>
          <a:blip r:embed="rId2"/>
          <a:stretch>
            <a:fillRect/>
          </a:stretch>
        </p:blipFill>
        <p:spPr>
          <a:xfrm>
            <a:off x="267723" y="131828"/>
            <a:ext cx="1813971" cy="838526"/>
          </a:xfrm>
          <a:prstGeom prst="rect">
            <a:avLst/>
          </a:prstGeom>
        </p:spPr>
      </p:pic>
      <p:pic>
        <p:nvPicPr>
          <p:cNvPr id="5" name="Imagen 4" descr="Universidad Politécnica de Madrid">
            <a:extLst>
              <a:ext uri="{FF2B5EF4-FFF2-40B4-BE49-F238E27FC236}">
                <a16:creationId xmlns:a16="http://schemas.microsoft.com/office/drawing/2014/main" id="{4003ADE7-8F73-0B24-1E75-0728762B841E}"/>
              </a:ext>
            </a:extLst>
          </p:cNvPr>
          <p:cNvPicPr>
            <a:picLocks noChangeAspect="1"/>
          </p:cNvPicPr>
          <p:nvPr/>
        </p:nvPicPr>
        <p:blipFill>
          <a:blip r:embed="rId3"/>
          <a:stretch>
            <a:fillRect/>
          </a:stretch>
        </p:blipFill>
        <p:spPr>
          <a:xfrm>
            <a:off x="10412893" y="1859"/>
            <a:ext cx="1476453" cy="1108713"/>
          </a:xfrm>
          <a:prstGeom prst="rect">
            <a:avLst/>
          </a:prstGeom>
        </p:spPr>
      </p:pic>
      <p:sp>
        <p:nvSpPr>
          <p:cNvPr id="6" name="CuadroTexto 5">
            <a:extLst>
              <a:ext uri="{FF2B5EF4-FFF2-40B4-BE49-F238E27FC236}">
                <a16:creationId xmlns:a16="http://schemas.microsoft.com/office/drawing/2014/main" id="{DA63A0B4-FAAA-266B-777D-2118A4888849}"/>
              </a:ext>
            </a:extLst>
          </p:cNvPr>
          <p:cNvSpPr txBox="1"/>
          <p:nvPr/>
        </p:nvSpPr>
        <p:spPr>
          <a:xfrm>
            <a:off x="2184040" y="228064"/>
            <a:ext cx="782391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4000" b="1">
                <a:latin typeface="Garamond"/>
                <a:cs typeface="Calibri"/>
              </a:rPr>
              <a:t>Implementación en Python</a:t>
            </a:r>
            <a:endParaRPr lang="es-ES" sz="4000" b="1">
              <a:latin typeface="Garamond"/>
            </a:endParaRPr>
          </a:p>
        </p:txBody>
      </p:sp>
      <p:sp>
        <p:nvSpPr>
          <p:cNvPr id="7" name="TextBox 6">
            <a:extLst>
              <a:ext uri="{FF2B5EF4-FFF2-40B4-BE49-F238E27FC236}">
                <a16:creationId xmlns:a16="http://schemas.microsoft.com/office/drawing/2014/main" id="{73B2195D-3ED2-D9FA-3008-36E686564EF9}"/>
              </a:ext>
            </a:extLst>
          </p:cNvPr>
          <p:cNvSpPr txBox="1"/>
          <p:nvPr/>
        </p:nvSpPr>
        <p:spPr>
          <a:xfrm>
            <a:off x="5435513" y="1871290"/>
            <a:ext cx="4958256" cy="461665"/>
          </a:xfrm>
          <a:prstGeom prst="rect">
            <a:avLst/>
          </a:prstGeom>
          <a:noFill/>
        </p:spPr>
        <p:txBody>
          <a:bodyPr wrap="square" rtlCol="0">
            <a:spAutoFit/>
          </a:bodyPr>
          <a:lstStyle/>
          <a:p>
            <a:pPr algn="ctr"/>
            <a:r>
              <a:rPr lang="es-ES" sz="2400">
                <a:latin typeface="Georgia" panose="02040502050405020303" pitchFamily="18" charset="0"/>
              </a:rPr>
              <a:t>ESTRUCTURA JERÁRQUICA</a:t>
            </a:r>
          </a:p>
        </p:txBody>
      </p:sp>
      <p:pic>
        <p:nvPicPr>
          <p:cNvPr id="9" name="Picture 8">
            <a:extLst>
              <a:ext uri="{FF2B5EF4-FFF2-40B4-BE49-F238E27FC236}">
                <a16:creationId xmlns:a16="http://schemas.microsoft.com/office/drawing/2014/main" id="{155F0067-9F83-0964-F68E-7AFF61C0120D}"/>
              </a:ext>
            </a:extLst>
          </p:cNvPr>
          <p:cNvPicPr>
            <a:picLocks noChangeAspect="1"/>
          </p:cNvPicPr>
          <p:nvPr/>
        </p:nvPicPr>
        <p:blipFill>
          <a:blip r:embed="rId4"/>
          <a:stretch>
            <a:fillRect/>
          </a:stretch>
        </p:blipFill>
        <p:spPr>
          <a:xfrm>
            <a:off x="1372765" y="1528852"/>
            <a:ext cx="2904595" cy="4883752"/>
          </a:xfrm>
          <a:prstGeom prst="rect">
            <a:avLst/>
          </a:prstGeom>
          <a:ln>
            <a:solidFill>
              <a:srgbClr val="0070C0"/>
            </a:solidFill>
          </a:ln>
        </p:spPr>
      </p:pic>
      <p:sp>
        <p:nvSpPr>
          <p:cNvPr id="10" name="Arrow: Bent 9">
            <a:extLst>
              <a:ext uri="{FF2B5EF4-FFF2-40B4-BE49-F238E27FC236}">
                <a16:creationId xmlns:a16="http://schemas.microsoft.com/office/drawing/2014/main" id="{2D66A7FC-A0D9-D7B4-F59B-EC93D538879E}"/>
              </a:ext>
            </a:extLst>
          </p:cNvPr>
          <p:cNvSpPr/>
          <p:nvPr/>
        </p:nvSpPr>
        <p:spPr>
          <a:xfrm flipV="1">
            <a:off x="6309360" y="2519680"/>
            <a:ext cx="1605282" cy="1093986"/>
          </a:xfrm>
          <a:prstGeom prst="bentArrow">
            <a:avLst>
              <a:gd name="adj1" fmla="val 11664"/>
              <a:gd name="adj2" fmla="val 15730"/>
              <a:gd name="adj3" fmla="val 25000"/>
              <a:gd name="adj4" fmla="val 55631"/>
            </a:avLst>
          </a:prstGeom>
          <a:solidFill>
            <a:srgbClr val="00B0F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3" name="TextBox 12">
            <a:extLst>
              <a:ext uri="{FF2B5EF4-FFF2-40B4-BE49-F238E27FC236}">
                <a16:creationId xmlns:a16="http://schemas.microsoft.com/office/drawing/2014/main" id="{2F348A0A-7351-7018-0390-018BEF9031B8}"/>
              </a:ext>
            </a:extLst>
          </p:cNvPr>
          <p:cNvSpPr txBox="1"/>
          <p:nvPr/>
        </p:nvSpPr>
        <p:spPr>
          <a:xfrm>
            <a:off x="7680960" y="3600336"/>
            <a:ext cx="2904595" cy="400110"/>
          </a:xfrm>
          <a:prstGeom prst="rect">
            <a:avLst/>
          </a:prstGeom>
          <a:noFill/>
        </p:spPr>
        <p:txBody>
          <a:bodyPr wrap="square" rtlCol="0">
            <a:spAutoFit/>
          </a:bodyPr>
          <a:lstStyle/>
          <a:p>
            <a:pPr algn="ctr"/>
            <a:r>
              <a:rPr lang="es-ES" sz="2000">
                <a:latin typeface="Consolas" panose="020B0609020204030204" pitchFamily="49" charset="0"/>
              </a:rPr>
              <a:t>Milestone_7.py</a:t>
            </a:r>
          </a:p>
        </p:txBody>
      </p:sp>
      <p:sp>
        <p:nvSpPr>
          <p:cNvPr id="14" name="TextBox 13">
            <a:extLst>
              <a:ext uri="{FF2B5EF4-FFF2-40B4-BE49-F238E27FC236}">
                <a16:creationId xmlns:a16="http://schemas.microsoft.com/office/drawing/2014/main" id="{FFE0E637-7347-1E59-A958-3DE3D3D560C4}"/>
              </a:ext>
            </a:extLst>
          </p:cNvPr>
          <p:cNvSpPr txBox="1"/>
          <p:nvPr/>
        </p:nvSpPr>
        <p:spPr>
          <a:xfrm>
            <a:off x="7680960" y="3244334"/>
            <a:ext cx="2904594" cy="369332"/>
          </a:xfrm>
          <a:prstGeom prst="rect">
            <a:avLst/>
          </a:prstGeom>
          <a:noFill/>
        </p:spPr>
        <p:txBody>
          <a:bodyPr wrap="square" rtlCol="0">
            <a:spAutoFit/>
          </a:bodyPr>
          <a:lstStyle/>
          <a:p>
            <a:pPr algn="ctr"/>
            <a:r>
              <a:rPr lang="es-ES">
                <a:latin typeface="Georgia" panose="02040502050405020303" pitchFamily="18" charset="0"/>
              </a:rPr>
              <a:t>Programa Principal</a:t>
            </a:r>
          </a:p>
        </p:txBody>
      </p:sp>
      <p:sp>
        <p:nvSpPr>
          <p:cNvPr id="15" name="TextBox 14">
            <a:extLst>
              <a:ext uri="{FF2B5EF4-FFF2-40B4-BE49-F238E27FC236}">
                <a16:creationId xmlns:a16="http://schemas.microsoft.com/office/drawing/2014/main" id="{C8228DBB-3FB1-BAED-71A6-77E50CB65FD0}"/>
              </a:ext>
            </a:extLst>
          </p:cNvPr>
          <p:cNvSpPr txBox="1"/>
          <p:nvPr/>
        </p:nvSpPr>
        <p:spPr>
          <a:xfrm>
            <a:off x="7680960" y="4749476"/>
            <a:ext cx="2904594" cy="369332"/>
          </a:xfrm>
          <a:prstGeom prst="rect">
            <a:avLst/>
          </a:prstGeom>
          <a:noFill/>
        </p:spPr>
        <p:txBody>
          <a:bodyPr wrap="square" rtlCol="0">
            <a:spAutoFit/>
          </a:bodyPr>
          <a:lstStyle/>
          <a:p>
            <a:pPr algn="ctr"/>
            <a:r>
              <a:rPr lang="es-ES">
                <a:latin typeface="Georgia" panose="02040502050405020303" pitchFamily="18" charset="0"/>
              </a:rPr>
              <a:t>Módulos Auxiliares</a:t>
            </a:r>
          </a:p>
        </p:txBody>
      </p:sp>
      <p:sp>
        <p:nvSpPr>
          <p:cNvPr id="16" name="Arrow: Bent 15">
            <a:extLst>
              <a:ext uri="{FF2B5EF4-FFF2-40B4-BE49-F238E27FC236}">
                <a16:creationId xmlns:a16="http://schemas.microsoft.com/office/drawing/2014/main" id="{D38B01F1-F992-D80C-BAB9-DB9E529A2F6C}"/>
              </a:ext>
            </a:extLst>
          </p:cNvPr>
          <p:cNvSpPr/>
          <p:nvPr/>
        </p:nvSpPr>
        <p:spPr>
          <a:xfrm flipV="1">
            <a:off x="6309359" y="4024822"/>
            <a:ext cx="1605282" cy="1093986"/>
          </a:xfrm>
          <a:prstGeom prst="bentArrow">
            <a:avLst>
              <a:gd name="adj1" fmla="val 11664"/>
              <a:gd name="adj2" fmla="val 15730"/>
              <a:gd name="adj3" fmla="val 25000"/>
              <a:gd name="adj4" fmla="val 55631"/>
            </a:avLst>
          </a:prstGeom>
          <a:solidFill>
            <a:srgbClr val="00B0F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7" name="CuadroTexto 2">
            <a:extLst>
              <a:ext uri="{FF2B5EF4-FFF2-40B4-BE49-F238E27FC236}">
                <a16:creationId xmlns:a16="http://schemas.microsoft.com/office/drawing/2014/main" id="{34DE04C8-A50B-233D-AA10-E32A347DB002}"/>
              </a:ext>
            </a:extLst>
          </p:cNvPr>
          <p:cNvSpPr txBox="1"/>
          <p:nvPr/>
        </p:nvSpPr>
        <p:spPr>
          <a:xfrm>
            <a:off x="10796787" y="6412604"/>
            <a:ext cx="13254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s-ES">
                <a:latin typeface="Georgia Pro"/>
                <a:cs typeface="Calibri"/>
              </a:rPr>
              <a:t>Página 4</a:t>
            </a:r>
          </a:p>
        </p:txBody>
      </p:sp>
    </p:spTree>
    <p:extLst>
      <p:ext uri="{BB962C8B-B14F-4D97-AF65-F5344CB8AC3E}">
        <p14:creationId xmlns:p14="http://schemas.microsoft.com/office/powerpoint/2010/main" val="1559227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7FEC6-9AFB-4A16-5B5E-8A27367B7685}"/>
            </a:ext>
          </a:extLst>
        </p:cNvPr>
        <p:cNvGrpSpPr/>
        <p:nvPr/>
      </p:nvGrpSpPr>
      <p:grpSpPr>
        <a:xfrm>
          <a:off x="0" y="0"/>
          <a:ext cx="0" cy="0"/>
          <a:chOff x="0" y="0"/>
          <a:chExt cx="0" cy="0"/>
        </a:xfrm>
      </p:grpSpPr>
      <p:sp>
        <p:nvSpPr>
          <p:cNvPr id="2" name="Rectángulo 1">
            <a:extLst>
              <a:ext uri="{FF2B5EF4-FFF2-40B4-BE49-F238E27FC236}">
                <a16:creationId xmlns:a16="http://schemas.microsoft.com/office/drawing/2014/main" id="{4BD195F8-0CA9-BB92-91BB-D43327BF5F67}"/>
              </a:ext>
            </a:extLst>
          </p:cNvPr>
          <p:cNvSpPr/>
          <p:nvPr/>
        </p:nvSpPr>
        <p:spPr>
          <a:xfrm>
            <a:off x="-5366" y="-2683"/>
            <a:ext cx="12213463" cy="110543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3" descr="E.T.S.I. Aeronáutica y del Espacio: Identidad Gráfica">
            <a:extLst>
              <a:ext uri="{FF2B5EF4-FFF2-40B4-BE49-F238E27FC236}">
                <a16:creationId xmlns:a16="http://schemas.microsoft.com/office/drawing/2014/main" id="{BA917210-DEE7-561F-CAE5-F739DCC04A94}"/>
              </a:ext>
            </a:extLst>
          </p:cNvPr>
          <p:cNvPicPr>
            <a:picLocks noChangeAspect="1"/>
          </p:cNvPicPr>
          <p:nvPr/>
        </p:nvPicPr>
        <p:blipFill>
          <a:blip r:embed="rId2"/>
          <a:stretch>
            <a:fillRect/>
          </a:stretch>
        </p:blipFill>
        <p:spPr>
          <a:xfrm>
            <a:off x="267723" y="131828"/>
            <a:ext cx="1813971" cy="838526"/>
          </a:xfrm>
          <a:prstGeom prst="rect">
            <a:avLst/>
          </a:prstGeom>
        </p:spPr>
      </p:pic>
      <p:pic>
        <p:nvPicPr>
          <p:cNvPr id="5" name="Imagen 4" descr="Universidad Politécnica de Madrid">
            <a:extLst>
              <a:ext uri="{FF2B5EF4-FFF2-40B4-BE49-F238E27FC236}">
                <a16:creationId xmlns:a16="http://schemas.microsoft.com/office/drawing/2014/main" id="{4003ADE7-8F73-0B24-1E75-0728762B841E}"/>
              </a:ext>
            </a:extLst>
          </p:cNvPr>
          <p:cNvPicPr>
            <a:picLocks noChangeAspect="1"/>
          </p:cNvPicPr>
          <p:nvPr/>
        </p:nvPicPr>
        <p:blipFill>
          <a:blip r:embed="rId3"/>
          <a:stretch>
            <a:fillRect/>
          </a:stretch>
        </p:blipFill>
        <p:spPr>
          <a:xfrm>
            <a:off x="10412893" y="1859"/>
            <a:ext cx="1476453" cy="1108713"/>
          </a:xfrm>
          <a:prstGeom prst="rect">
            <a:avLst/>
          </a:prstGeom>
        </p:spPr>
      </p:pic>
      <p:sp>
        <p:nvSpPr>
          <p:cNvPr id="6" name="CuadroTexto 5">
            <a:extLst>
              <a:ext uri="{FF2B5EF4-FFF2-40B4-BE49-F238E27FC236}">
                <a16:creationId xmlns:a16="http://schemas.microsoft.com/office/drawing/2014/main" id="{DA63A0B4-FAAA-266B-777D-2118A4888849}"/>
              </a:ext>
            </a:extLst>
          </p:cNvPr>
          <p:cNvSpPr txBox="1"/>
          <p:nvPr/>
        </p:nvSpPr>
        <p:spPr>
          <a:xfrm>
            <a:off x="2184040" y="228064"/>
            <a:ext cx="782391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4000" b="1">
                <a:latin typeface="Garamond"/>
                <a:cs typeface="Calibri"/>
              </a:rPr>
              <a:t>Implementación en Python</a:t>
            </a:r>
            <a:endParaRPr lang="es-ES" sz="4000" b="1">
              <a:latin typeface="Garamond"/>
            </a:endParaRPr>
          </a:p>
        </p:txBody>
      </p:sp>
      <p:pic>
        <p:nvPicPr>
          <p:cNvPr id="16" name="Picture 15">
            <a:extLst>
              <a:ext uri="{FF2B5EF4-FFF2-40B4-BE49-F238E27FC236}">
                <a16:creationId xmlns:a16="http://schemas.microsoft.com/office/drawing/2014/main" id="{42AD66F8-729D-88DE-83C4-AE84C614DC51}"/>
              </a:ext>
            </a:extLst>
          </p:cNvPr>
          <p:cNvPicPr>
            <a:picLocks noChangeAspect="1"/>
          </p:cNvPicPr>
          <p:nvPr/>
        </p:nvPicPr>
        <p:blipFill rotWithShape="1">
          <a:blip r:embed="rId4">
            <a:extLst>
              <a:ext uri="{28A0092B-C50C-407E-A947-70E740481C1C}">
                <a14:useLocalDpi xmlns:a14="http://schemas.microsoft.com/office/drawing/2010/main" val="0"/>
              </a:ext>
            </a:extLst>
          </a:blip>
          <a:srcRect l="2022" r="1834"/>
          <a:stretch/>
        </p:blipFill>
        <p:spPr>
          <a:xfrm>
            <a:off x="1" y="2225041"/>
            <a:ext cx="12192000" cy="3088640"/>
          </a:xfrm>
          <a:prstGeom prst="rect">
            <a:avLst/>
          </a:prstGeom>
        </p:spPr>
      </p:pic>
      <p:sp>
        <p:nvSpPr>
          <p:cNvPr id="17" name="CuadroTexto 2">
            <a:extLst>
              <a:ext uri="{FF2B5EF4-FFF2-40B4-BE49-F238E27FC236}">
                <a16:creationId xmlns:a16="http://schemas.microsoft.com/office/drawing/2014/main" id="{1771511B-0C13-84B4-DE84-89E037E3DE0A}"/>
              </a:ext>
            </a:extLst>
          </p:cNvPr>
          <p:cNvSpPr txBox="1"/>
          <p:nvPr/>
        </p:nvSpPr>
        <p:spPr>
          <a:xfrm>
            <a:off x="10796787" y="6412604"/>
            <a:ext cx="13254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s-ES">
                <a:latin typeface="Georgia Pro"/>
                <a:cs typeface="Calibri"/>
              </a:rPr>
              <a:t>Página 5</a:t>
            </a:r>
          </a:p>
        </p:txBody>
      </p:sp>
    </p:spTree>
    <p:extLst>
      <p:ext uri="{BB962C8B-B14F-4D97-AF65-F5344CB8AC3E}">
        <p14:creationId xmlns:p14="http://schemas.microsoft.com/office/powerpoint/2010/main" val="151204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7FEC6-9AFB-4A16-5B5E-8A27367B7685}"/>
            </a:ext>
          </a:extLst>
        </p:cNvPr>
        <p:cNvGrpSpPr/>
        <p:nvPr/>
      </p:nvGrpSpPr>
      <p:grpSpPr>
        <a:xfrm>
          <a:off x="0" y="0"/>
          <a:ext cx="0" cy="0"/>
          <a:chOff x="0" y="0"/>
          <a:chExt cx="0" cy="0"/>
        </a:xfrm>
      </p:grpSpPr>
      <p:sp>
        <p:nvSpPr>
          <p:cNvPr id="2" name="Rectángulo 1">
            <a:extLst>
              <a:ext uri="{FF2B5EF4-FFF2-40B4-BE49-F238E27FC236}">
                <a16:creationId xmlns:a16="http://schemas.microsoft.com/office/drawing/2014/main" id="{4BD195F8-0CA9-BB92-91BB-D43327BF5F67}"/>
              </a:ext>
            </a:extLst>
          </p:cNvPr>
          <p:cNvSpPr/>
          <p:nvPr/>
        </p:nvSpPr>
        <p:spPr>
          <a:xfrm>
            <a:off x="-5366" y="-2683"/>
            <a:ext cx="12213463" cy="110543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3" descr="E.T.S.I. Aeronáutica y del Espacio: Identidad Gráfica">
            <a:extLst>
              <a:ext uri="{FF2B5EF4-FFF2-40B4-BE49-F238E27FC236}">
                <a16:creationId xmlns:a16="http://schemas.microsoft.com/office/drawing/2014/main" id="{BA917210-DEE7-561F-CAE5-F739DCC04A94}"/>
              </a:ext>
            </a:extLst>
          </p:cNvPr>
          <p:cNvPicPr>
            <a:picLocks noChangeAspect="1"/>
          </p:cNvPicPr>
          <p:nvPr/>
        </p:nvPicPr>
        <p:blipFill>
          <a:blip r:embed="rId2"/>
          <a:stretch>
            <a:fillRect/>
          </a:stretch>
        </p:blipFill>
        <p:spPr>
          <a:xfrm>
            <a:off x="267723" y="131828"/>
            <a:ext cx="1813971" cy="838526"/>
          </a:xfrm>
          <a:prstGeom prst="rect">
            <a:avLst/>
          </a:prstGeom>
        </p:spPr>
      </p:pic>
      <p:pic>
        <p:nvPicPr>
          <p:cNvPr id="5" name="Imagen 4" descr="Universidad Politécnica de Madrid">
            <a:extLst>
              <a:ext uri="{FF2B5EF4-FFF2-40B4-BE49-F238E27FC236}">
                <a16:creationId xmlns:a16="http://schemas.microsoft.com/office/drawing/2014/main" id="{4003ADE7-8F73-0B24-1E75-0728762B841E}"/>
              </a:ext>
            </a:extLst>
          </p:cNvPr>
          <p:cNvPicPr>
            <a:picLocks noChangeAspect="1"/>
          </p:cNvPicPr>
          <p:nvPr/>
        </p:nvPicPr>
        <p:blipFill>
          <a:blip r:embed="rId3"/>
          <a:stretch>
            <a:fillRect/>
          </a:stretch>
        </p:blipFill>
        <p:spPr>
          <a:xfrm>
            <a:off x="10412893" y="1859"/>
            <a:ext cx="1476453" cy="1108713"/>
          </a:xfrm>
          <a:prstGeom prst="rect">
            <a:avLst/>
          </a:prstGeom>
        </p:spPr>
      </p:pic>
      <p:sp>
        <p:nvSpPr>
          <p:cNvPr id="6" name="CuadroTexto 5">
            <a:extLst>
              <a:ext uri="{FF2B5EF4-FFF2-40B4-BE49-F238E27FC236}">
                <a16:creationId xmlns:a16="http://schemas.microsoft.com/office/drawing/2014/main" id="{DA63A0B4-FAAA-266B-777D-2118A4888849}"/>
              </a:ext>
            </a:extLst>
          </p:cNvPr>
          <p:cNvSpPr txBox="1"/>
          <p:nvPr/>
        </p:nvSpPr>
        <p:spPr>
          <a:xfrm>
            <a:off x="2184040" y="228064"/>
            <a:ext cx="782391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4000" b="1">
                <a:latin typeface="Garamond"/>
                <a:cs typeface="Calibri"/>
              </a:rPr>
              <a:t>El oscilador de Van </a:t>
            </a:r>
            <a:r>
              <a:rPr lang="es-ES" sz="4000" b="1" err="1">
                <a:latin typeface="Garamond"/>
                <a:cs typeface="Calibri"/>
              </a:rPr>
              <a:t>der</a:t>
            </a:r>
            <a:r>
              <a:rPr lang="es-ES" sz="4000" b="1">
                <a:latin typeface="Garamond"/>
                <a:cs typeface="Calibri"/>
              </a:rPr>
              <a:t> Pol</a:t>
            </a:r>
            <a:endParaRPr lang="es-ES" sz="4000" b="1">
              <a:latin typeface="Garamond"/>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DE762EC-192F-2A89-66D7-55CF6C454A48}"/>
                  </a:ext>
                </a:extLst>
              </p:cNvPr>
              <p:cNvSpPr txBox="1"/>
              <p:nvPr/>
            </p:nvSpPr>
            <p:spPr>
              <a:xfrm>
                <a:off x="774413" y="3089629"/>
                <a:ext cx="3792577" cy="6793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ES" sz="2200" i="1" smtClean="0">
                              <a:latin typeface="Cambria Math" panose="02040503050406030204" pitchFamily="18" charset="0"/>
                            </a:rPr>
                          </m:ctrlPr>
                        </m:fPr>
                        <m:num>
                          <m:sSup>
                            <m:sSupPr>
                              <m:ctrlPr>
                                <a:rPr lang="es-ES" sz="2200" b="0" i="1" smtClean="0">
                                  <a:latin typeface="Cambria Math" panose="02040503050406030204" pitchFamily="18" charset="0"/>
                                </a:rPr>
                              </m:ctrlPr>
                            </m:sSupPr>
                            <m:e>
                              <m:r>
                                <a:rPr lang="es-ES" sz="2200" b="0" i="1" smtClean="0">
                                  <a:latin typeface="Cambria Math" panose="02040503050406030204" pitchFamily="18" charset="0"/>
                                </a:rPr>
                                <m:t>𝑑</m:t>
                              </m:r>
                            </m:e>
                            <m:sup>
                              <m:r>
                                <a:rPr lang="es-ES" sz="2200" b="0" i="1" smtClean="0">
                                  <a:latin typeface="Cambria Math" panose="02040503050406030204" pitchFamily="18" charset="0"/>
                                </a:rPr>
                                <m:t>2</m:t>
                              </m:r>
                            </m:sup>
                          </m:sSup>
                          <m:r>
                            <a:rPr lang="es-ES" sz="2200" b="0" i="1" smtClean="0">
                              <a:latin typeface="Cambria Math" panose="02040503050406030204" pitchFamily="18" charset="0"/>
                            </a:rPr>
                            <m:t>𝑥</m:t>
                          </m:r>
                        </m:num>
                        <m:den>
                          <m:r>
                            <a:rPr lang="es-ES" sz="2200" b="0" i="1" smtClean="0">
                              <a:latin typeface="Cambria Math" panose="02040503050406030204" pitchFamily="18" charset="0"/>
                            </a:rPr>
                            <m:t>𝑑</m:t>
                          </m:r>
                          <m:sSup>
                            <m:sSupPr>
                              <m:ctrlPr>
                                <a:rPr lang="es-ES" sz="2200" b="0" i="1" smtClean="0">
                                  <a:latin typeface="Cambria Math" panose="02040503050406030204" pitchFamily="18" charset="0"/>
                                </a:rPr>
                              </m:ctrlPr>
                            </m:sSupPr>
                            <m:e>
                              <m:r>
                                <a:rPr lang="es-ES" sz="2200" b="0" i="1" smtClean="0">
                                  <a:latin typeface="Cambria Math" panose="02040503050406030204" pitchFamily="18" charset="0"/>
                                </a:rPr>
                                <m:t>𝑡</m:t>
                              </m:r>
                            </m:e>
                            <m:sup>
                              <m:r>
                                <a:rPr lang="es-ES" sz="2200" b="0" i="1" smtClean="0">
                                  <a:latin typeface="Cambria Math" panose="02040503050406030204" pitchFamily="18" charset="0"/>
                                </a:rPr>
                                <m:t>2</m:t>
                              </m:r>
                            </m:sup>
                          </m:sSup>
                        </m:den>
                      </m:f>
                      <m:r>
                        <a:rPr lang="es-ES" sz="2200" b="0" i="1" smtClean="0">
                          <a:latin typeface="Cambria Math" panose="02040503050406030204" pitchFamily="18" charset="0"/>
                        </a:rPr>
                        <m:t>−</m:t>
                      </m:r>
                      <m:r>
                        <a:rPr lang="es-ES" sz="2200" b="0" i="1" smtClean="0">
                          <a:latin typeface="Cambria Math" panose="02040503050406030204" pitchFamily="18" charset="0"/>
                          <a:ea typeface="Cambria Math" panose="02040503050406030204" pitchFamily="18" charset="0"/>
                        </a:rPr>
                        <m:t>𝜇</m:t>
                      </m:r>
                      <m:d>
                        <m:dPr>
                          <m:ctrlPr>
                            <a:rPr lang="es-ES" sz="2200" b="0" i="1" smtClean="0">
                              <a:latin typeface="Cambria Math" panose="02040503050406030204" pitchFamily="18" charset="0"/>
                              <a:ea typeface="Cambria Math" panose="02040503050406030204" pitchFamily="18" charset="0"/>
                            </a:rPr>
                          </m:ctrlPr>
                        </m:dPr>
                        <m:e>
                          <m:r>
                            <a:rPr lang="es-ES" sz="2200" b="0" i="1" smtClean="0">
                              <a:latin typeface="Cambria Math" panose="02040503050406030204" pitchFamily="18" charset="0"/>
                              <a:ea typeface="Cambria Math" panose="02040503050406030204" pitchFamily="18" charset="0"/>
                            </a:rPr>
                            <m:t>1−</m:t>
                          </m:r>
                          <m:sSup>
                            <m:sSupPr>
                              <m:ctrlPr>
                                <a:rPr lang="es-ES" sz="2200" b="0" i="1" smtClean="0">
                                  <a:latin typeface="Cambria Math" panose="02040503050406030204" pitchFamily="18" charset="0"/>
                                  <a:ea typeface="Cambria Math" panose="02040503050406030204" pitchFamily="18" charset="0"/>
                                </a:rPr>
                              </m:ctrlPr>
                            </m:sSupPr>
                            <m:e>
                              <m:r>
                                <a:rPr lang="es-ES" sz="2200" b="0" i="1" smtClean="0">
                                  <a:latin typeface="Cambria Math" panose="02040503050406030204" pitchFamily="18" charset="0"/>
                                  <a:ea typeface="Cambria Math" panose="02040503050406030204" pitchFamily="18" charset="0"/>
                                </a:rPr>
                                <m:t>𝑥</m:t>
                              </m:r>
                            </m:e>
                            <m:sup>
                              <m:r>
                                <a:rPr lang="es-ES" sz="2200" b="0" i="1" smtClean="0">
                                  <a:latin typeface="Cambria Math" panose="02040503050406030204" pitchFamily="18" charset="0"/>
                                  <a:ea typeface="Cambria Math" panose="02040503050406030204" pitchFamily="18" charset="0"/>
                                </a:rPr>
                                <m:t>2</m:t>
                              </m:r>
                            </m:sup>
                          </m:sSup>
                        </m:e>
                      </m:d>
                      <m:f>
                        <m:fPr>
                          <m:ctrlPr>
                            <a:rPr lang="es-ES" sz="2200" b="0" i="1" smtClean="0">
                              <a:latin typeface="Cambria Math" panose="02040503050406030204" pitchFamily="18" charset="0"/>
                              <a:ea typeface="Cambria Math" panose="02040503050406030204" pitchFamily="18" charset="0"/>
                            </a:rPr>
                          </m:ctrlPr>
                        </m:fPr>
                        <m:num>
                          <m:r>
                            <a:rPr lang="es-ES" sz="2200" b="0" i="1" smtClean="0">
                              <a:latin typeface="Cambria Math" panose="02040503050406030204" pitchFamily="18" charset="0"/>
                              <a:ea typeface="Cambria Math" panose="02040503050406030204" pitchFamily="18" charset="0"/>
                            </a:rPr>
                            <m:t>𝑑𝑥</m:t>
                          </m:r>
                        </m:num>
                        <m:den>
                          <m:r>
                            <a:rPr lang="es-ES" sz="2200" b="0" i="1" smtClean="0">
                              <a:latin typeface="Cambria Math" panose="02040503050406030204" pitchFamily="18" charset="0"/>
                              <a:ea typeface="Cambria Math" panose="02040503050406030204" pitchFamily="18" charset="0"/>
                            </a:rPr>
                            <m:t>𝑑𝑡</m:t>
                          </m:r>
                        </m:den>
                      </m:f>
                      <m:r>
                        <a:rPr lang="es-ES" sz="2200" b="0" i="1" smtClean="0">
                          <a:latin typeface="Cambria Math" panose="02040503050406030204" pitchFamily="18" charset="0"/>
                          <a:ea typeface="Cambria Math" panose="02040503050406030204" pitchFamily="18" charset="0"/>
                        </a:rPr>
                        <m:t>+</m:t>
                      </m:r>
                      <m:r>
                        <a:rPr lang="es-ES" sz="2200" b="0" i="1" smtClean="0">
                          <a:latin typeface="Cambria Math" panose="02040503050406030204" pitchFamily="18" charset="0"/>
                          <a:ea typeface="Cambria Math" panose="02040503050406030204" pitchFamily="18" charset="0"/>
                        </a:rPr>
                        <m:t>𝑥</m:t>
                      </m:r>
                      <m:r>
                        <a:rPr lang="es-ES" sz="2200" b="0" i="1" smtClean="0">
                          <a:latin typeface="Cambria Math" panose="02040503050406030204" pitchFamily="18" charset="0"/>
                          <a:ea typeface="Cambria Math" panose="02040503050406030204" pitchFamily="18" charset="0"/>
                        </a:rPr>
                        <m:t>=</m:t>
                      </m:r>
                      <m:r>
                        <a:rPr lang="es-ES" sz="2200" b="0" i="1" smtClean="0">
                          <a:latin typeface="Cambria Math" panose="02040503050406030204" pitchFamily="18" charset="0"/>
                          <a:ea typeface="Cambria Math" panose="02040503050406030204" pitchFamily="18" charset="0"/>
                        </a:rPr>
                        <m:t>𝑓</m:t>
                      </m:r>
                      <m:d>
                        <m:dPr>
                          <m:ctrlPr>
                            <a:rPr lang="es-ES" sz="2200" b="0" i="1" smtClean="0">
                              <a:latin typeface="Cambria Math" panose="02040503050406030204" pitchFamily="18" charset="0"/>
                              <a:ea typeface="Cambria Math" panose="02040503050406030204" pitchFamily="18" charset="0"/>
                            </a:rPr>
                          </m:ctrlPr>
                        </m:dPr>
                        <m:e>
                          <m:r>
                            <a:rPr lang="es-ES" sz="2200" b="0" i="1" smtClean="0">
                              <a:latin typeface="Cambria Math" panose="02040503050406030204" pitchFamily="18" charset="0"/>
                              <a:ea typeface="Cambria Math" panose="02040503050406030204" pitchFamily="18" charset="0"/>
                            </a:rPr>
                            <m:t>𝑡</m:t>
                          </m:r>
                        </m:e>
                      </m:d>
                    </m:oMath>
                  </m:oMathPara>
                </a14:m>
                <a:endParaRPr lang="es-ES" sz="2200" b="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1DE762EC-192F-2A89-66D7-55CF6C454A48}"/>
                  </a:ext>
                </a:extLst>
              </p:cNvPr>
              <p:cNvSpPr txBox="1">
                <a:spLocks noRot="1" noChangeAspect="1" noMove="1" noResize="1" noEditPoints="1" noAdjustHandles="1" noChangeArrowheads="1" noChangeShapeType="1" noTextEdit="1"/>
              </p:cNvSpPr>
              <p:nvPr/>
            </p:nvSpPr>
            <p:spPr>
              <a:xfrm>
                <a:off x="774413" y="3089629"/>
                <a:ext cx="3792577" cy="67935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A169FD2-B479-01BB-81C2-A479414741BB}"/>
                  </a:ext>
                </a:extLst>
              </p:cNvPr>
              <p:cNvSpPr txBox="1"/>
              <p:nvPr/>
            </p:nvSpPr>
            <p:spPr>
              <a:xfrm>
                <a:off x="826346" y="4049156"/>
                <a:ext cx="3220690" cy="6428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2200" b="0" i="1" smtClean="0">
                          <a:latin typeface="Cambria Math" panose="02040503050406030204" pitchFamily="18" charset="0"/>
                        </a:rPr>
                        <m:t>𝑥</m:t>
                      </m:r>
                      <m:d>
                        <m:dPr>
                          <m:ctrlPr>
                            <a:rPr lang="es-ES" sz="2200" b="0" i="1" smtClean="0">
                              <a:latin typeface="Cambria Math" panose="02040503050406030204" pitchFamily="18" charset="0"/>
                            </a:rPr>
                          </m:ctrlPr>
                        </m:dPr>
                        <m:e>
                          <m:r>
                            <a:rPr lang="es-ES" sz="2200" b="0" i="1" smtClean="0">
                              <a:latin typeface="Cambria Math" panose="02040503050406030204" pitchFamily="18" charset="0"/>
                            </a:rPr>
                            <m:t>0</m:t>
                          </m:r>
                        </m:e>
                      </m:d>
                      <m:r>
                        <a:rPr lang="es-ES" sz="2200" b="0" i="1" smtClean="0">
                          <a:latin typeface="Cambria Math" panose="02040503050406030204" pitchFamily="18" charset="0"/>
                        </a:rPr>
                        <m:t>=</m:t>
                      </m:r>
                      <m:sSub>
                        <m:sSubPr>
                          <m:ctrlPr>
                            <a:rPr lang="es-ES" sz="2200" b="0" i="1" smtClean="0">
                              <a:latin typeface="Cambria Math" panose="02040503050406030204" pitchFamily="18" charset="0"/>
                            </a:rPr>
                          </m:ctrlPr>
                        </m:sSubPr>
                        <m:e>
                          <m:r>
                            <a:rPr lang="es-ES" sz="2200" b="0" i="1" smtClean="0">
                              <a:latin typeface="Cambria Math" panose="02040503050406030204" pitchFamily="18" charset="0"/>
                            </a:rPr>
                            <m:t>𝑥</m:t>
                          </m:r>
                        </m:e>
                        <m:sub>
                          <m:r>
                            <a:rPr lang="es-ES" sz="2200" b="0" i="1" smtClean="0">
                              <a:latin typeface="Cambria Math" panose="02040503050406030204" pitchFamily="18" charset="0"/>
                            </a:rPr>
                            <m:t>0</m:t>
                          </m:r>
                        </m:sub>
                      </m:sSub>
                      <m:r>
                        <a:rPr lang="es-ES" sz="2200" b="0" i="1" smtClean="0">
                          <a:latin typeface="Cambria Math" panose="02040503050406030204" pitchFamily="18" charset="0"/>
                        </a:rPr>
                        <m:t>;       </m:t>
                      </m:r>
                      <m:f>
                        <m:fPr>
                          <m:ctrlPr>
                            <a:rPr lang="es-ES" sz="2200" b="0" i="1" smtClean="0">
                              <a:latin typeface="Cambria Math" panose="02040503050406030204" pitchFamily="18" charset="0"/>
                            </a:rPr>
                          </m:ctrlPr>
                        </m:fPr>
                        <m:num>
                          <m:r>
                            <a:rPr lang="es-ES" sz="2200" b="0" i="1" smtClean="0">
                              <a:latin typeface="Cambria Math" panose="02040503050406030204" pitchFamily="18" charset="0"/>
                            </a:rPr>
                            <m:t>𝑑𝑥</m:t>
                          </m:r>
                        </m:num>
                        <m:den>
                          <m:r>
                            <a:rPr lang="es-ES" sz="2200" b="0" i="1" smtClean="0">
                              <a:latin typeface="Cambria Math" panose="02040503050406030204" pitchFamily="18" charset="0"/>
                            </a:rPr>
                            <m:t>𝑑𝑡</m:t>
                          </m:r>
                        </m:den>
                      </m:f>
                      <m:d>
                        <m:dPr>
                          <m:ctrlPr>
                            <a:rPr lang="es-ES" sz="2200" b="0" i="1" smtClean="0">
                              <a:latin typeface="Cambria Math" panose="02040503050406030204" pitchFamily="18" charset="0"/>
                            </a:rPr>
                          </m:ctrlPr>
                        </m:dPr>
                        <m:e>
                          <m:r>
                            <a:rPr lang="es-ES" sz="2200" b="0" i="1" smtClean="0">
                              <a:latin typeface="Cambria Math" panose="02040503050406030204" pitchFamily="18" charset="0"/>
                            </a:rPr>
                            <m:t>0</m:t>
                          </m:r>
                        </m:e>
                      </m:d>
                      <m:r>
                        <a:rPr lang="es-ES" sz="2200" b="0" i="1" smtClean="0">
                          <a:latin typeface="Cambria Math" panose="02040503050406030204" pitchFamily="18" charset="0"/>
                        </a:rPr>
                        <m:t>=</m:t>
                      </m:r>
                      <m:sSub>
                        <m:sSubPr>
                          <m:ctrlPr>
                            <a:rPr lang="es-ES" sz="2200" b="0" i="1" smtClean="0">
                              <a:latin typeface="Cambria Math" panose="02040503050406030204" pitchFamily="18" charset="0"/>
                            </a:rPr>
                          </m:ctrlPr>
                        </m:sSubPr>
                        <m:e>
                          <m:acc>
                            <m:accPr>
                              <m:chr m:val="̇"/>
                              <m:ctrlPr>
                                <a:rPr lang="es-ES" sz="2200" b="0" i="1" smtClean="0">
                                  <a:latin typeface="Cambria Math" panose="02040503050406030204" pitchFamily="18" charset="0"/>
                                </a:rPr>
                              </m:ctrlPr>
                            </m:accPr>
                            <m:e>
                              <m:r>
                                <a:rPr lang="es-ES" sz="2200" b="0" i="1" smtClean="0">
                                  <a:latin typeface="Cambria Math" panose="02040503050406030204" pitchFamily="18" charset="0"/>
                                </a:rPr>
                                <m:t>𝑥</m:t>
                              </m:r>
                            </m:e>
                          </m:acc>
                        </m:e>
                        <m:sub>
                          <m:r>
                            <a:rPr lang="es-ES" sz="2200" b="0" i="1" smtClean="0">
                              <a:latin typeface="Cambria Math" panose="02040503050406030204" pitchFamily="18" charset="0"/>
                            </a:rPr>
                            <m:t>0</m:t>
                          </m:r>
                        </m:sub>
                      </m:sSub>
                    </m:oMath>
                  </m:oMathPara>
                </a14:m>
                <a:endParaRPr lang="es-ES" sz="2200"/>
              </a:p>
            </p:txBody>
          </p:sp>
        </mc:Choice>
        <mc:Fallback xmlns="">
          <p:sp>
            <p:nvSpPr>
              <p:cNvPr id="10" name="TextBox 9">
                <a:extLst>
                  <a:ext uri="{FF2B5EF4-FFF2-40B4-BE49-F238E27FC236}">
                    <a16:creationId xmlns:a16="http://schemas.microsoft.com/office/drawing/2014/main" id="{AA169FD2-B479-01BB-81C2-A479414741BB}"/>
                  </a:ext>
                </a:extLst>
              </p:cNvPr>
              <p:cNvSpPr txBox="1">
                <a:spLocks noRot="1" noChangeAspect="1" noMove="1" noResize="1" noEditPoints="1" noAdjustHandles="1" noChangeArrowheads="1" noChangeShapeType="1" noTextEdit="1"/>
              </p:cNvSpPr>
              <p:nvPr/>
            </p:nvSpPr>
            <p:spPr>
              <a:xfrm>
                <a:off x="826346" y="4049156"/>
                <a:ext cx="3220690" cy="64280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087F285-9768-4F40-8038-90EBF78AE00C}"/>
                  </a:ext>
                </a:extLst>
              </p:cNvPr>
              <p:cNvSpPr txBox="1"/>
              <p:nvPr/>
            </p:nvSpPr>
            <p:spPr>
              <a:xfrm>
                <a:off x="7550895" y="2840628"/>
                <a:ext cx="1153329" cy="6428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ES" sz="2200" i="1" smtClean="0">
                              <a:latin typeface="Cambria Math" panose="02040503050406030204" pitchFamily="18" charset="0"/>
                            </a:rPr>
                          </m:ctrlPr>
                        </m:fPr>
                        <m:num>
                          <m:r>
                            <a:rPr lang="es-ES" sz="2200" b="0" i="1" smtClean="0">
                              <a:latin typeface="Cambria Math" panose="02040503050406030204" pitchFamily="18" charset="0"/>
                            </a:rPr>
                            <m:t>𝑑</m:t>
                          </m:r>
                          <m:sSub>
                            <m:sSubPr>
                              <m:ctrlPr>
                                <a:rPr lang="es-ES" sz="2200" b="0" i="1" smtClean="0">
                                  <a:latin typeface="Cambria Math" panose="02040503050406030204" pitchFamily="18" charset="0"/>
                                </a:rPr>
                              </m:ctrlPr>
                            </m:sSubPr>
                            <m:e>
                              <m:r>
                                <a:rPr lang="es-ES" sz="2200" b="0" i="1" smtClean="0">
                                  <a:latin typeface="Cambria Math" panose="02040503050406030204" pitchFamily="18" charset="0"/>
                                </a:rPr>
                                <m:t>𝑥</m:t>
                              </m:r>
                            </m:e>
                            <m:sub>
                              <m:r>
                                <a:rPr lang="es-ES" sz="2200" b="0" i="1" smtClean="0">
                                  <a:latin typeface="Cambria Math" panose="02040503050406030204" pitchFamily="18" charset="0"/>
                                </a:rPr>
                                <m:t>1</m:t>
                              </m:r>
                            </m:sub>
                          </m:sSub>
                        </m:num>
                        <m:den>
                          <m:r>
                            <a:rPr lang="es-ES" sz="2200" b="0" i="1" smtClean="0">
                              <a:latin typeface="Cambria Math" panose="02040503050406030204" pitchFamily="18" charset="0"/>
                            </a:rPr>
                            <m:t>𝑑𝑡</m:t>
                          </m:r>
                        </m:den>
                      </m:f>
                      <m:r>
                        <a:rPr lang="es-ES" sz="2200" b="0" i="1" smtClean="0">
                          <a:latin typeface="Cambria Math" panose="02040503050406030204" pitchFamily="18" charset="0"/>
                        </a:rPr>
                        <m:t>=</m:t>
                      </m:r>
                      <m:sSub>
                        <m:sSubPr>
                          <m:ctrlPr>
                            <a:rPr lang="es-ES" sz="2200" b="0" i="1" smtClean="0">
                              <a:latin typeface="Cambria Math" panose="02040503050406030204" pitchFamily="18" charset="0"/>
                            </a:rPr>
                          </m:ctrlPr>
                        </m:sSubPr>
                        <m:e>
                          <m:r>
                            <a:rPr lang="es-ES" sz="2200" b="0" i="1" smtClean="0">
                              <a:latin typeface="Cambria Math" panose="02040503050406030204" pitchFamily="18" charset="0"/>
                            </a:rPr>
                            <m:t>𝑥</m:t>
                          </m:r>
                        </m:e>
                        <m:sub>
                          <m:r>
                            <a:rPr lang="es-ES" sz="2200" b="0" i="1" smtClean="0">
                              <a:latin typeface="Cambria Math" panose="02040503050406030204" pitchFamily="18" charset="0"/>
                            </a:rPr>
                            <m:t>2</m:t>
                          </m:r>
                        </m:sub>
                      </m:sSub>
                    </m:oMath>
                  </m:oMathPara>
                </a14:m>
                <a:endParaRPr lang="es-ES" sz="2200"/>
              </a:p>
            </p:txBody>
          </p:sp>
        </mc:Choice>
        <mc:Fallback xmlns="">
          <p:sp>
            <p:nvSpPr>
              <p:cNvPr id="13" name="TextBox 12">
                <a:extLst>
                  <a:ext uri="{FF2B5EF4-FFF2-40B4-BE49-F238E27FC236}">
                    <a16:creationId xmlns:a16="http://schemas.microsoft.com/office/drawing/2014/main" id="{E087F285-9768-4F40-8038-90EBF78AE00C}"/>
                  </a:ext>
                </a:extLst>
              </p:cNvPr>
              <p:cNvSpPr txBox="1">
                <a:spLocks noRot="1" noChangeAspect="1" noMove="1" noResize="1" noEditPoints="1" noAdjustHandles="1" noChangeArrowheads="1" noChangeShapeType="1" noTextEdit="1"/>
              </p:cNvSpPr>
              <p:nvPr/>
            </p:nvSpPr>
            <p:spPr>
              <a:xfrm>
                <a:off x="7550895" y="2840628"/>
                <a:ext cx="1153329" cy="64280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525B30F-7736-D66D-9DFB-6CA7E17F08FC}"/>
                  </a:ext>
                </a:extLst>
              </p:cNvPr>
              <p:cNvSpPr txBox="1"/>
              <p:nvPr/>
            </p:nvSpPr>
            <p:spPr>
              <a:xfrm>
                <a:off x="7550894" y="3732128"/>
                <a:ext cx="3802259" cy="6428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ES" sz="2200" i="1" smtClean="0">
                              <a:latin typeface="Cambria Math" panose="02040503050406030204" pitchFamily="18" charset="0"/>
                            </a:rPr>
                          </m:ctrlPr>
                        </m:fPr>
                        <m:num>
                          <m:r>
                            <a:rPr lang="es-ES" sz="2200" b="0" i="1" smtClean="0">
                              <a:latin typeface="Cambria Math" panose="02040503050406030204" pitchFamily="18" charset="0"/>
                            </a:rPr>
                            <m:t>𝑑</m:t>
                          </m:r>
                          <m:sSub>
                            <m:sSubPr>
                              <m:ctrlPr>
                                <a:rPr lang="es-ES" sz="2200" b="0" i="1" smtClean="0">
                                  <a:latin typeface="Cambria Math" panose="02040503050406030204" pitchFamily="18" charset="0"/>
                                </a:rPr>
                              </m:ctrlPr>
                            </m:sSubPr>
                            <m:e>
                              <m:r>
                                <a:rPr lang="es-ES" sz="2200" b="0" i="1" smtClean="0">
                                  <a:latin typeface="Cambria Math" panose="02040503050406030204" pitchFamily="18" charset="0"/>
                                </a:rPr>
                                <m:t>𝑥</m:t>
                              </m:r>
                            </m:e>
                            <m:sub>
                              <m:r>
                                <a:rPr lang="es-ES" sz="2200" b="0" i="1" smtClean="0">
                                  <a:latin typeface="Cambria Math" panose="02040503050406030204" pitchFamily="18" charset="0"/>
                                </a:rPr>
                                <m:t>2</m:t>
                              </m:r>
                            </m:sub>
                          </m:sSub>
                        </m:num>
                        <m:den>
                          <m:r>
                            <a:rPr lang="es-ES" sz="2200" b="0" i="1" smtClean="0">
                              <a:latin typeface="Cambria Math" panose="02040503050406030204" pitchFamily="18" charset="0"/>
                            </a:rPr>
                            <m:t>𝑑𝑡</m:t>
                          </m:r>
                        </m:den>
                      </m:f>
                      <m:r>
                        <a:rPr lang="es-ES" sz="2200" b="0" i="1" smtClean="0">
                          <a:latin typeface="Cambria Math" panose="02040503050406030204" pitchFamily="18" charset="0"/>
                        </a:rPr>
                        <m:t>=</m:t>
                      </m:r>
                      <m:r>
                        <a:rPr lang="es-ES" sz="2200" b="0" i="1" smtClean="0">
                          <a:latin typeface="Cambria Math" panose="02040503050406030204" pitchFamily="18" charset="0"/>
                        </a:rPr>
                        <m:t>𝜇</m:t>
                      </m:r>
                      <m:d>
                        <m:dPr>
                          <m:ctrlPr>
                            <a:rPr lang="es-ES" sz="2200" b="0" i="1" smtClean="0">
                              <a:latin typeface="Cambria Math" panose="02040503050406030204" pitchFamily="18" charset="0"/>
                            </a:rPr>
                          </m:ctrlPr>
                        </m:dPr>
                        <m:e>
                          <m:r>
                            <a:rPr lang="es-ES" sz="2200" b="0" i="1" smtClean="0">
                              <a:latin typeface="Cambria Math" panose="02040503050406030204" pitchFamily="18" charset="0"/>
                            </a:rPr>
                            <m:t>1−</m:t>
                          </m:r>
                          <m:sSubSup>
                            <m:sSubSupPr>
                              <m:ctrlPr>
                                <a:rPr lang="es-ES" sz="2200" b="0" i="1" smtClean="0">
                                  <a:latin typeface="Cambria Math" panose="02040503050406030204" pitchFamily="18" charset="0"/>
                                </a:rPr>
                              </m:ctrlPr>
                            </m:sSubSupPr>
                            <m:e>
                              <m:r>
                                <a:rPr lang="es-ES" sz="2200" b="0" i="1" smtClean="0">
                                  <a:latin typeface="Cambria Math" panose="02040503050406030204" pitchFamily="18" charset="0"/>
                                </a:rPr>
                                <m:t>𝑥</m:t>
                              </m:r>
                            </m:e>
                            <m:sub>
                              <m:r>
                                <a:rPr lang="es-ES" sz="2200" b="0" i="1" smtClean="0">
                                  <a:latin typeface="Cambria Math" panose="02040503050406030204" pitchFamily="18" charset="0"/>
                                </a:rPr>
                                <m:t>1</m:t>
                              </m:r>
                            </m:sub>
                            <m:sup>
                              <m:r>
                                <a:rPr lang="es-ES" sz="2200" b="0" i="1" smtClean="0">
                                  <a:latin typeface="Cambria Math" panose="02040503050406030204" pitchFamily="18" charset="0"/>
                                </a:rPr>
                                <m:t>2</m:t>
                              </m:r>
                            </m:sup>
                          </m:sSubSup>
                        </m:e>
                      </m:d>
                      <m:sSub>
                        <m:sSubPr>
                          <m:ctrlPr>
                            <a:rPr lang="es-ES" sz="2200" b="0" i="1" smtClean="0">
                              <a:latin typeface="Cambria Math" panose="02040503050406030204" pitchFamily="18" charset="0"/>
                            </a:rPr>
                          </m:ctrlPr>
                        </m:sSubPr>
                        <m:e>
                          <m:r>
                            <a:rPr lang="es-ES" sz="2200" b="0" i="1" smtClean="0">
                              <a:latin typeface="Cambria Math" panose="02040503050406030204" pitchFamily="18" charset="0"/>
                            </a:rPr>
                            <m:t>𝑥</m:t>
                          </m:r>
                        </m:e>
                        <m:sub>
                          <m:r>
                            <a:rPr lang="es-ES" sz="2200" b="0" i="1" smtClean="0">
                              <a:latin typeface="Cambria Math" panose="02040503050406030204" pitchFamily="18" charset="0"/>
                            </a:rPr>
                            <m:t>2</m:t>
                          </m:r>
                        </m:sub>
                      </m:sSub>
                      <m:r>
                        <a:rPr lang="es-ES" sz="2200" b="0" i="1" smtClean="0">
                          <a:latin typeface="Cambria Math" panose="02040503050406030204" pitchFamily="18" charset="0"/>
                        </a:rPr>
                        <m:t>−</m:t>
                      </m:r>
                      <m:sSub>
                        <m:sSubPr>
                          <m:ctrlPr>
                            <a:rPr lang="es-ES" sz="2200" b="0" i="1" smtClean="0">
                              <a:latin typeface="Cambria Math" panose="02040503050406030204" pitchFamily="18" charset="0"/>
                            </a:rPr>
                          </m:ctrlPr>
                        </m:sSubPr>
                        <m:e>
                          <m:r>
                            <a:rPr lang="es-ES" sz="2200" b="0" i="1" smtClean="0">
                              <a:latin typeface="Cambria Math" panose="02040503050406030204" pitchFamily="18" charset="0"/>
                            </a:rPr>
                            <m:t>𝑥</m:t>
                          </m:r>
                        </m:e>
                        <m:sub>
                          <m:r>
                            <a:rPr lang="es-ES" sz="2200" b="0" i="1" smtClean="0">
                              <a:latin typeface="Cambria Math" panose="02040503050406030204" pitchFamily="18" charset="0"/>
                            </a:rPr>
                            <m:t>1</m:t>
                          </m:r>
                        </m:sub>
                      </m:sSub>
                      <m:r>
                        <a:rPr lang="es-ES" sz="2200" b="0" i="1" smtClean="0">
                          <a:latin typeface="Cambria Math" panose="02040503050406030204" pitchFamily="18" charset="0"/>
                        </a:rPr>
                        <m:t>+</m:t>
                      </m:r>
                      <m:r>
                        <a:rPr lang="es-ES" sz="2200" b="0" i="1" smtClean="0">
                          <a:latin typeface="Cambria Math" panose="02040503050406030204" pitchFamily="18" charset="0"/>
                        </a:rPr>
                        <m:t>𝑓</m:t>
                      </m:r>
                      <m:r>
                        <a:rPr lang="es-ES" sz="2200" b="0" i="1" smtClean="0">
                          <a:latin typeface="Cambria Math" panose="02040503050406030204" pitchFamily="18" charset="0"/>
                        </a:rPr>
                        <m:t>(</m:t>
                      </m:r>
                      <m:r>
                        <a:rPr lang="es-ES" sz="2200" b="0" i="1" smtClean="0">
                          <a:latin typeface="Cambria Math" panose="02040503050406030204" pitchFamily="18" charset="0"/>
                        </a:rPr>
                        <m:t>𝑡</m:t>
                      </m:r>
                      <m:r>
                        <a:rPr lang="es-ES" sz="2200" b="0" i="1" smtClean="0">
                          <a:latin typeface="Cambria Math" panose="02040503050406030204" pitchFamily="18" charset="0"/>
                        </a:rPr>
                        <m:t>)</m:t>
                      </m:r>
                    </m:oMath>
                  </m:oMathPara>
                </a14:m>
                <a:endParaRPr lang="es-ES" sz="2200"/>
              </a:p>
            </p:txBody>
          </p:sp>
        </mc:Choice>
        <mc:Fallback xmlns="">
          <p:sp>
            <p:nvSpPr>
              <p:cNvPr id="14" name="TextBox 13">
                <a:extLst>
                  <a:ext uri="{FF2B5EF4-FFF2-40B4-BE49-F238E27FC236}">
                    <a16:creationId xmlns:a16="http://schemas.microsoft.com/office/drawing/2014/main" id="{5525B30F-7736-D66D-9DFB-6CA7E17F08FC}"/>
                  </a:ext>
                </a:extLst>
              </p:cNvPr>
              <p:cNvSpPr txBox="1">
                <a:spLocks noRot="1" noChangeAspect="1" noMove="1" noResize="1" noEditPoints="1" noAdjustHandles="1" noChangeArrowheads="1" noChangeShapeType="1" noTextEdit="1"/>
              </p:cNvSpPr>
              <p:nvPr/>
            </p:nvSpPr>
            <p:spPr>
              <a:xfrm>
                <a:off x="7550894" y="3732128"/>
                <a:ext cx="3802259" cy="64280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D3D5F9E-0407-1ABE-6979-01D99F16570F}"/>
                  </a:ext>
                </a:extLst>
              </p:cNvPr>
              <p:cNvSpPr txBox="1"/>
              <p:nvPr/>
            </p:nvSpPr>
            <p:spPr>
              <a:xfrm>
                <a:off x="7550895" y="4623629"/>
                <a:ext cx="2991716"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sz="2200" b="0" i="1" smtClean="0">
                              <a:latin typeface="Cambria Math" panose="02040503050406030204" pitchFamily="18" charset="0"/>
                            </a:rPr>
                          </m:ctrlPr>
                        </m:sSubPr>
                        <m:e>
                          <m:r>
                            <a:rPr lang="es-ES" sz="2200" b="0" i="1" smtClean="0">
                              <a:latin typeface="Cambria Math" panose="02040503050406030204" pitchFamily="18" charset="0"/>
                            </a:rPr>
                            <m:t>𝑥</m:t>
                          </m:r>
                        </m:e>
                        <m:sub>
                          <m:r>
                            <a:rPr lang="es-ES" sz="2200" b="0" i="1" smtClean="0">
                              <a:latin typeface="Cambria Math" panose="02040503050406030204" pitchFamily="18" charset="0"/>
                            </a:rPr>
                            <m:t>1</m:t>
                          </m:r>
                        </m:sub>
                      </m:sSub>
                      <m:d>
                        <m:dPr>
                          <m:ctrlPr>
                            <a:rPr lang="es-ES" sz="2200" b="0" i="1" smtClean="0">
                              <a:latin typeface="Cambria Math" panose="02040503050406030204" pitchFamily="18" charset="0"/>
                            </a:rPr>
                          </m:ctrlPr>
                        </m:dPr>
                        <m:e>
                          <m:r>
                            <a:rPr lang="es-ES" sz="2200" b="0" i="1" smtClean="0">
                              <a:latin typeface="Cambria Math" panose="02040503050406030204" pitchFamily="18" charset="0"/>
                            </a:rPr>
                            <m:t>0</m:t>
                          </m:r>
                        </m:e>
                      </m:d>
                      <m:r>
                        <a:rPr lang="es-ES" sz="2200" b="0" i="1" smtClean="0">
                          <a:latin typeface="Cambria Math" panose="02040503050406030204" pitchFamily="18" charset="0"/>
                        </a:rPr>
                        <m:t>=</m:t>
                      </m:r>
                      <m:sSub>
                        <m:sSubPr>
                          <m:ctrlPr>
                            <a:rPr lang="es-ES" sz="2200" b="0" i="1" smtClean="0">
                              <a:latin typeface="Cambria Math" panose="02040503050406030204" pitchFamily="18" charset="0"/>
                            </a:rPr>
                          </m:ctrlPr>
                        </m:sSubPr>
                        <m:e>
                          <m:r>
                            <a:rPr lang="es-ES" sz="2200" b="0" i="1" smtClean="0">
                              <a:latin typeface="Cambria Math" panose="02040503050406030204" pitchFamily="18" charset="0"/>
                            </a:rPr>
                            <m:t>𝑥</m:t>
                          </m:r>
                        </m:e>
                        <m:sub>
                          <m:r>
                            <a:rPr lang="es-ES" sz="2200" b="0" i="1" smtClean="0">
                              <a:latin typeface="Cambria Math" panose="02040503050406030204" pitchFamily="18" charset="0"/>
                            </a:rPr>
                            <m:t>0</m:t>
                          </m:r>
                        </m:sub>
                      </m:sSub>
                      <m:r>
                        <a:rPr lang="es-ES" sz="2200" b="0" i="1" smtClean="0">
                          <a:latin typeface="Cambria Math" panose="02040503050406030204" pitchFamily="18" charset="0"/>
                        </a:rPr>
                        <m:t>;   </m:t>
                      </m:r>
                      <m:sSub>
                        <m:sSubPr>
                          <m:ctrlPr>
                            <a:rPr lang="es-ES" sz="2200" b="0" i="1" smtClean="0">
                              <a:latin typeface="Cambria Math" panose="02040503050406030204" pitchFamily="18" charset="0"/>
                            </a:rPr>
                          </m:ctrlPr>
                        </m:sSubPr>
                        <m:e>
                          <m:r>
                            <a:rPr lang="es-ES" sz="2200" b="0" i="1" smtClean="0">
                              <a:latin typeface="Cambria Math" panose="02040503050406030204" pitchFamily="18" charset="0"/>
                            </a:rPr>
                            <m:t>𝑥</m:t>
                          </m:r>
                        </m:e>
                        <m:sub>
                          <m:r>
                            <a:rPr lang="es-ES" sz="2200" b="0" i="1" smtClean="0">
                              <a:latin typeface="Cambria Math" panose="02040503050406030204" pitchFamily="18" charset="0"/>
                            </a:rPr>
                            <m:t>2</m:t>
                          </m:r>
                        </m:sub>
                      </m:sSub>
                      <m:d>
                        <m:dPr>
                          <m:ctrlPr>
                            <a:rPr lang="es-ES" sz="2200" b="0" i="1" smtClean="0">
                              <a:latin typeface="Cambria Math" panose="02040503050406030204" pitchFamily="18" charset="0"/>
                            </a:rPr>
                          </m:ctrlPr>
                        </m:dPr>
                        <m:e>
                          <m:r>
                            <a:rPr lang="es-ES" sz="2200" b="0" i="1" smtClean="0">
                              <a:latin typeface="Cambria Math" panose="02040503050406030204" pitchFamily="18" charset="0"/>
                            </a:rPr>
                            <m:t>0</m:t>
                          </m:r>
                        </m:e>
                      </m:d>
                      <m:r>
                        <a:rPr lang="es-ES" sz="2200" b="0" i="1" smtClean="0">
                          <a:latin typeface="Cambria Math" panose="02040503050406030204" pitchFamily="18" charset="0"/>
                        </a:rPr>
                        <m:t>=</m:t>
                      </m:r>
                      <m:sSub>
                        <m:sSubPr>
                          <m:ctrlPr>
                            <a:rPr lang="es-ES" sz="2200" b="0" i="1" smtClean="0">
                              <a:latin typeface="Cambria Math" panose="02040503050406030204" pitchFamily="18" charset="0"/>
                            </a:rPr>
                          </m:ctrlPr>
                        </m:sSubPr>
                        <m:e>
                          <m:acc>
                            <m:accPr>
                              <m:chr m:val="̇"/>
                              <m:ctrlPr>
                                <a:rPr lang="es-ES" sz="2200" b="0" i="1" smtClean="0">
                                  <a:latin typeface="Cambria Math" panose="02040503050406030204" pitchFamily="18" charset="0"/>
                                </a:rPr>
                              </m:ctrlPr>
                            </m:accPr>
                            <m:e>
                              <m:r>
                                <a:rPr lang="es-ES" sz="2200" b="0" i="1" smtClean="0">
                                  <a:latin typeface="Cambria Math" panose="02040503050406030204" pitchFamily="18" charset="0"/>
                                </a:rPr>
                                <m:t>𝑥</m:t>
                              </m:r>
                            </m:e>
                          </m:acc>
                        </m:e>
                        <m:sub>
                          <m:r>
                            <a:rPr lang="es-ES" sz="2200" b="0" i="1" smtClean="0">
                              <a:latin typeface="Cambria Math" panose="02040503050406030204" pitchFamily="18" charset="0"/>
                            </a:rPr>
                            <m:t>0</m:t>
                          </m:r>
                        </m:sub>
                      </m:sSub>
                    </m:oMath>
                  </m:oMathPara>
                </a14:m>
                <a:endParaRPr lang="es-ES" sz="2200"/>
              </a:p>
            </p:txBody>
          </p:sp>
        </mc:Choice>
        <mc:Fallback xmlns="">
          <p:sp>
            <p:nvSpPr>
              <p:cNvPr id="15" name="TextBox 14">
                <a:extLst>
                  <a:ext uri="{FF2B5EF4-FFF2-40B4-BE49-F238E27FC236}">
                    <a16:creationId xmlns:a16="http://schemas.microsoft.com/office/drawing/2014/main" id="{5D3D5F9E-0407-1ABE-6979-01D99F16570F}"/>
                  </a:ext>
                </a:extLst>
              </p:cNvPr>
              <p:cNvSpPr txBox="1">
                <a:spLocks noRot="1" noChangeAspect="1" noMove="1" noResize="1" noEditPoints="1" noAdjustHandles="1" noChangeArrowheads="1" noChangeShapeType="1" noTextEdit="1"/>
              </p:cNvSpPr>
              <p:nvPr/>
            </p:nvSpPr>
            <p:spPr>
              <a:xfrm>
                <a:off x="7550895" y="4623629"/>
                <a:ext cx="2991716" cy="338554"/>
              </a:xfrm>
              <a:prstGeom prst="rect">
                <a:avLst/>
              </a:prstGeom>
              <a:blipFill>
                <a:blip r:embed="rId8"/>
                <a:stretch>
                  <a:fillRect l="-816" r="-612" b="-14286"/>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821EBDAA-0E07-663E-E7D5-509A75C91D2F}"/>
              </a:ext>
            </a:extLst>
          </p:cNvPr>
          <p:cNvSpPr txBox="1"/>
          <p:nvPr/>
        </p:nvSpPr>
        <p:spPr>
          <a:xfrm>
            <a:off x="7453828" y="2236539"/>
            <a:ext cx="3996392" cy="400110"/>
          </a:xfrm>
          <a:prstGeom prst="rect">
            <a:avLst/>
          </a:prstGeom>
          <a:noFill/>
        </p:spPr>
        <p:txBody>
          <a:bodyPr wrap="square" rtlCol="0">
            <a:spAutoFit/>
          </a:bodyPr>
          <a:lstStyle/>
          <a:p>
            <a:pPr algn="ctr"/>
            <a:r>
              <a:rPr lang="es-ES" sz="2000">
                <a:latin typeface="Georgia Pro" panose="02040502050405020303" pitchFamily="18" charset="0"/>
              </a:rPr>
              <a:t>Sistema de </a:t>
            </a:r>
            <a:r>
              <a:rPr lang="es-ES" sz="2000" err="1">
                <a:latin typeface="Georgia Pro" panose="02040502050405020303" pitchFamily="18" charset="0"/>
              </a:rPr>
              <a:t>EDOs</a:t>
            </a:r>
            <a:r>
              <a:rPr lang="es-ES" sz="2000">
                <a:latin typeface="Georgia Pro" panose="02040502050405020303" pitchFamily="18" charset="0"/>
              </a:rPr>
              <a:t> de 1er orden</a:t>
            </a:r>
          </a:p>
        </p:txBody>
      </p:sp>
      <p:sp>
        <p:nvSpPr>
          <p:cNvPr id="19" name="TextBox 18">
            <a:extLst>
              <a:ext uri="{FF2B5EF4-FFF2-40B4-BE49-F238E27FC236}">
                <a16:creationId xmlns:a16="http://schemas.microsoft.com/office/drawing/2014/main" id="{76F5A510-0C38-7E40-B97F-F3B876EE66B7}"/>
              </a:ext>
            </a:extLst>
          </p:cNvPr>
          <p:cNvSpPr txBox="1"/>
          <p:nvPr/>
        </p:nvSpPr>
        <p:spPr>
          <a:xfrm>
            <a:off x="1216214" y="2238723"/>
            <a:ext cx="3037840" cy="400110"/>
          </a:xfrm>
          <a:prstGeom prst="rect">
            <a:avLst/>
          </a:prstGeom>
          <a:noFill/>
        </p:spPr>
        <p:txBody>
          <a:bodyPr wrap="square" rtlCol="0">
            <a:spAutoFit/>
          </a:bodyPr>
          <a:lstStyle/>
          <a:p>
            <a:pPr algn="ctr"/>
            <a:r>
              <a:rPr lang="es-ES" sz="2000">
                <a:latin typeface="Georgia Pro" panose="02040502050405020303" pitchFamily="18" charset="0"/>
              </a:rPr>
              <a:t>EDO de 2º orden</a:t>
            </a:r>
          </a:p>
        </p:txBody>
      </p:sp>
      <p:sp>
        <p:nvSpPr>
          <p:cNvPr id="20" name="Left Brace 19">
            <a:extLst>
              <a:ext uri="{FF2B5EF4-FFF2-40B4-BE49-F238E27FC236}">
                <a16:creationId xmlns:a16="http://schemas.microsoft.com/office/drawing/2014/main" id="{DEDD80FA-46B5-7196-8B22-00DF54296190}"/>
              </a:ext>
            </a:extLst>
          </p:cNvPr>
          <p:cNvSpPr/>
          <p:nvPr/>
        </p:nvSpPr>
        <p:spPr>
          <a:xfrm>
            <a:off x="7156991" y="2795331"/>
            <a:ext cx="335280" cy="2282129"/>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21" name="Left Brace 20">
            <a:extLst>
              <a:ext uri="{FF2B5EF4-FFF2-40B4-BE49-F238E27FC236}">
                <a16:creationId xmlns:a16="http://schemas.microsoft.com/office/drawing/2014/main" id="{B6640329-E29C-3A51-CC47-5C050E62CBDB}"/>
              </a:ext>
            </a:extLst>
          </p:cNvPr>
          <p:cNvSpPr/>
          <p:nvPr/>
        </p:nvSpPr>
        <p:spPr>
          <a:xfrm>
            <a:off x="439133" y="3047156"/>
            <a:ext cx="335280" cy="1778478"/>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22" name="Arrow: Notched Right 21">
            <a:extLst>
              <a:ext uri="{FF2B5EF4-FFF2-40B4-BE49-F238E27FC236}">
                <a16:creationId xmlns:a16="http://schemas.microsoft.com/office/drawing/2014/main" id="{8A87AB79-3279-E077-8B82-489DA3B6B731}"/>
              </a:ext>
            </a:extLst>
          </p:cNvPr>
          <p:cNvSpPr/>
          <p:nvPr/>
        </p:nvSpPr>
        <p:spPr>
          <a:xfrm>
            <a:off x="5091329" y="3596718"/>
            <a:ext cx="1341120" cy="679353"/>
          </a:xfrm>
          <a:prstGeom prst="notchedRightArrow">
            <a:avLst>
              <a:gd name="adj1" fmla="val 47802"/>
              <a:gd name="adj2" fmla="val 45604"/>
            </a:avLst>
          </a:prstGeom>
          <a:solidFill>
            <a:srgbClr val="00B0F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2">
            <a:extLst>
              <a:ext uri="{FF2B5EF4-FFF2-40B4-BE49-F238E27FC236}">
                <a16:creationId xmlns:a16="http://schemas.microsoft.com/office/drawing/2014/main" id="{5F3A31FC-CB4B-9E9F-ECFA-F24286C950A3}"/>
              </a:ext>
            </a:extLst>
          </p:cNvPr>
          <p:cNvSpPr txBox="1"/>
          <p:nvPr/>
        </p:nvSpPr>
        <p:spPr>
          <a:xfrm>
            <a:off x="10796787" y="6412604"/>
            <a:ext cx="13254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s-ES">
                <a:latin typeface="Georgia Pro"/>
                <a:cs typeface="Calibri"/>
              </a:rPr>
              <a:t>Página 6</a:t>
            </a:r>
          </a:p>
        </p:txBody>
      </p:sp>
    </p:spTree>
    <p:extLst>
      <p:ext uri="{BB962C8B-B14F-4D97-AF65-F5344CB8AC3E}">
        <p14:creationId xmlns:p14="http://schemas.microsoft.com/office/powerpoint/2010/main" val="32835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64282-0E39-33E0-F156-83ECC24D6244}"/>
              </a:ext>
            </a:extLst>
          </p:cNvPr>
          <p:cNvSpPr>
            <a:spLocks noGrp="1"/>
          </p:cNvSpPr>
          <p:nvPr>
            <p:ph type="title"/>
          </p:nvPr>
        </p:nvSpPr>
        <p:spPr>
          <a:xfrm>
            <a:off x="838200" y="1915318"/>
            <a:ext cx="10515600" cy="2834482"/>
          </a:xfrm>
        </p:spPr>
        <p:txBody>
          <a:bodyPr>
            <a:normAutofit/>
          </a:bodyPr>
          <a:lstStyle/>
          <a:p>
            <a:pPr algn="ctr"/>
            <a:r>
              <a:rPr lang="es-ES" sz="5400" b="1">
                <a:latin typeface="Garamond" panose="02020404030301010803" pitchFamily="18" charset="0"/>
              </a:rPr>
              <a:t>El oscilador de Van </a:t>
            </a:r>
            <a:r>
              <a:rPr lang="es-ES" sz="5400" b="1" err="1">
                <a:latin typeface="Garamond" panose="02020404030301010803" pitchFamily="18" charset="0"/>
              </a:rPr>
              <a:t>der</a:t>
            </a:r>
            <a:r>
              <a:rPr lang="es-ES" sz="5400" b="1">
                <a:latin typeface="Garamond" panose="02020404030301010803" pitchFamily="18" charset="0"/>
              </a:rPr>
              <a:t> Pol</a:t>
            </a:r>
            <a:br>
              <a:rPr lang="es-ES" sz="5400" b="1">
                <a:latin typeface="Garamond" panose="02020404030301010803" pitchFamily="18" charset="0"/>
              </a:rPr>
            </a:br>
            <a:r>
              <a:rPr lang="es-ES" sz="5400" b="1">
                <a:latin typeface="Garamond" panose="02020404030301010803" pitchFamily="18" charset="0"/>
              </a:rPr>
              <a:t>no forzado</a:t>
            </a:r>
          </a:p>
        </p:txBody>
      </p:sp>
      <p:pic>
        <p:nvPicPr>
          <p:cNvPr id="4" name="Imagen 4" descr="E.T.S.I. Aeronáutica y del Espacio: Identidad Gráfica">
            <a:extLst>
              <a:ext uri="{FF2B5EF4-FFF2-40B4-BE49-F238E27FC236}">
                <a16:creationId xmlns:a16="http://schemas.microsoft.com/office/drawing/2014/main" id="{B9884AE6-487A-4270-1509-2EBD73E64D1C}"/>
              </a:ext>
            </a:extLst>
          </p:cNvPr>
          <p:cNvPicPr>
            <a:picLocks noChangeAspect="1"/>
          </p:cNvPicPr>
          <p:nvPr/>
        </p:nvPicPr>
        <p:blipFill>
          <a:blip r:embed="rId2"/>
          <a:stretch>
            <a:fillRect/>
          </a:stretch>
        </p:blipFill>
        <p:spPr>
          <a:xfrm>
            <a:off x="267723" y="131828"/>
            <a:ext cx="1813971" cy="838526"/>
          </a:xfrm>
          <a:prstGeom prst="rect">
            <a:avLst/>
          </a:prstGeom>
        </p:spPr>
      </p:pic>
      <p:pic>
        <p:nvPicPr>
          <p:cNvPr id="5" name="Imagen 4" descr="Universidad Politécnica de Madrid">
            <a:extLst>
              <a:ext uri="{FF2B5EF4-FFF2-40B4-BE49-F238E27FC236}">
                <a16:creationId xmlns:a16="http://schemas.microsoft.com/office/drawing/2014/main" id="{770A7F68-DE02-C45A-3419-6E496E42E801}"/>
              </a:ext>
            </a:extLst>
          </p:cNvPr>
          <p:cNvPicPr>
            <a:picLocks noChangeAspect="1"/>
          </p:cNvPicPr>
          <p:nvPr/>
        </p:nvPicPr>
        <p:blipFill>
          <a:blip r:embed="rId3"/>
          <a:stretch>
            <a:fillRect/>
          </a:stretch>
        </p:blipFill>
        <p:spPr>
          <a:xfrm>
            <a:off x="10412893" y="1859"/>
            <a:ext cx="1476453" cy="1108713"/>
          </a:xfrm>
          <a:prstGeom prst="rect">
            <a:avLst/>
          </a:prstGeom>
        </p:spPr>
      </p:pic>
      <p:sp>
        <p:nvSpPr>
          <p:cNvPr id="6" name="CuadroTexto 2">
            <a:extLst>
              <a:ext uri="{FF2B5EF4-FFF2-40B4-BE49-F238E27FC236}">
                <a16:creationId xmlns:a16="http://schemas.microsoft.com/office/drawing/2014/main" id="{CBA6999C-29DA-8992-80BA-90A5B7316A37}"/>
              </a:ext>
            </a:extLst>
          </p:cNvPr>
          <p:cNvSpPr txBox="1"/>
          <p:nvPr/>
        </p:nvSpPr>
        <p:spPr>
          <a:xfrm>
            <a:off x="10796787" y="6412604"/>
            <a:ext cx="13254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s-ES">
                <a:latin typeface="Georgia Pro"/>
                <a:cs typeface="Calibri"/>
              </a:rPr>
              <a:t>Página 7</a:t>
            </a:r>
          </a:p>
        </p:txBody>
      </p:sp>
    </p:spTree>
    <p:extLst>
      <p:ext uri="{BB962C8B-B14F-4D97-AF65-F5344CB8AC3E}">
        <p14:creationId xmlns:p14="http://schemas.microsoft.com/office/powerpoint/2010/main" val="1434600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B11B9-FF38-B11D-0426-3E127F7CCC7D}"/>
            </a:ext>
          </a:extLst>
        </p:cNvPr>
        <p:cNvGrpSpPr/>
        <p:nvPr/>
      </p:nvGrpSpPr>
      <p:grpSpPr>
        <a:xfrm>
          <a:off x="0" y="0"/>
          <a:ext cx="0" cy="0"/>
          <a:chOff x="0" y="0"/>
          <a:chExt cx="0" cy="0"/>
        </a:xfrm>
      </p:grpSpPr>
      <p:sp>
        <p:nvSpPr>
          <p:cNvPr id="2" name="Rectángulo 1">
            <a:extLst>
              <a:ext uri="{FF2B5EF4-FFF2-40B4-BE49-F238E27FC236}">
                <a16:creationId xmlns:a16="http://schemas.microsoft.com/office/drawing/2014/main" id="{FCD3F419-B6AA-071D-3722-32C123592E5F}"/>
              </a:ext>
            </a:extLst>
          </p:cNvPr>
          <p:cNvSpPr/>
          <p:nvPr/>
        </p:nvSpPr>
        <p:spPr>
          <a:xfrm>
            <a:off x="-5366" y="-2683"/>
            <a:ext cx="12213463" cy="1105436"/>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3" descr="E.T.S.I. Aeronáutica y del Espacio: Identidad Gráfica">
            <a:extLst>
              <a:ext uri="{FF2B5EF4-FFF2-40B4-BE49-F238E27FC236}">
                <a16:creationId xmlns:a16="http://schemas.microsoft.com/office/drawing/2014/main" id="{48F15671-AEE7-5EBA-22A7-92F1194A5282}"/>
              </a:ext>
            </a:extLst>
          </p:cNvPr>
          <p:cNvPicPr>
            <a:picLocks noChangeAspect="1"/>
          </p:cNvPicPr>
          <p:nvPr/>
        </p:nvPicPr>
        <p:blipFill>
          <a:blip r:embed="rId2"/>
          <a:stretch>
            <a:fillRect/>
          </a:stretch>
        </p:blipFill>
        <p:spPr>
          <a:xfrm>
            <a:off x="267723" y="131828"/>
            <a:ext cx="1813971" cy="838526"/>
          </a:xfrm>
          <a:prstGeom prst="rect">
            <a:avLst/>
          </a:prstGeom>
        </p:spPr>
      </p:pic>
      <p:pic>
        <p:nvPicPr>
          <p:cNvPr id="5" name="Imagen 4" descr="Universidad Politécnica de Madrid">
            <a:extLst>
              <a:ext uri="{FF2B5EF4-FFF2-40B4-BE49-F238E27FC236}">
                <a16:creationId xmlns:a16="http://schemas.microsoft.com/office/drawing/2014/main" id="{E907955D-CAEA-2CDF-90F3-1B8645A87976}"/>
              </a:ext>
            </a:extLst>
          </p:cNvPr>
          <p:cNvPicPr>
            <a:picLocks noChangeAspect="1"/>
          </p:cNvPicPr>
          <p:nvPr/>
        </p:nvPicPr>
        <p:blipFill>
          <a:blip r:embed="rId3"/>
          <a:stretch>
            <a:fillRect/>
          </a:stretch>
        </p:blipFill>
        <p:spPr>
          <a:xfrm>
            <a:off x="10412893" y="1859"/>
            <a:ext cx="1476453" cy="1108713"/>
          </a:xfrm>
          <a:prstGeom prst="rect">
            <a:avLst/>
          </a:prstGeom>
        </p:spPr>
      </p:pic>
      <p:sp>
        <p:nvSpPr>
          <p:cNvPr id="6" name="CuadroTexto 5">
            <a:extLst>
              <a:ext uri="{FF2B5EF4-FFF2-40B4-BE49-F238E27FC236}">
                <a16:creationId xmlns:a16="http://schemas.microsoft.com/office/drawing/2014/main" id="{193ACE11-729D-2E50-30F3-89CF9B50031F}"/>
              </a:ext>
            </a:extLst>
          </p:cNvPr>
          <p:cNvSpPr txBox="1"/>
          <p:nvPr/>
        </p:nvSpPr>
        <p:spPr>
          <a:xfrm>
            <a:off x="2184040" y="228064"/>
            <a:ext cx="782391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4000" b="1">
                <a:latin typeface="Garamond"/>
                <a:cs typeface="Calibri"/>
              </a:rPr>
              <a:t>Oscilador VDP Libre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56FAEA3-428F-323D-8875-2D7813145296}"/>
                  </a:ext>
                </a:extLst>
              </p:cNvPr>
              <p:cNvSpPr txBox="1"/>
              <p:nvPr/>
            </p:nvSpPr>
            <p:spPr>
              <a:xfrm>
                <a:off x="821383" y="2768330"/>
                <a:ext cx="3432671" cy="6793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ES" sz="2200" i="1" smtClean="0">
                              <a:latin typeface="Cambria Math" panose="02040503050406030204" pitchFamily="18" charset="0"/>
                            </a:rPr>
                          </m:ctrlPr>
                        </m:fPr>
                        <m:num>
                          <m:sSup>
                            <m:sSupPr>
                              <m:ctrlPr>
                                <a:rPr lang="es-ES" sz="2200" b="0" i="1" smtClean="0">
                                  <a:latin typeface="Cambria Math" panose="02040503050406030204" pitchFamily="18" charset="0"/>
                                </a:rPr>
                              </m:ctrlPr>
                            </m:sSupPr>
                            <m:e>
                              <m:r>
                                <a:rPr lang="es-ES" sz="2200" b="0" i="1" smtClean="0">
                                  <a:latin typeface="Cambria Math" panose="02040503050406030204" pitchFamily="18" charset="0"/>
                                </a:rPr>
                                <m:t>𝑑</m:t>
                              </m:r>
                            </m:e>
                            <m:sup>
                              <m:r>
                                <a:rPr lang="es-ES" sz="2200" b="0" i="1" smtClean="0">
                                  <a:latin typeface="Cambria Math" panose="02040503050406030204" pitchFamily="18" charset="0"/>
                                </a:rPr>
                                <m:t>2</m:t>
                              </m:r>
                            </m:sup>
                          </m:sSup>
                          <m:r>
                            <a:rPr lang="es-ES" sz="2200" b="0" i="1" smtClean="0">
                              <a:latin typeface="Cambria Math" panose="02040503050406030204" pitchFamily="18" charset="0"/>
                            </a:rPr>
                            <m:t>𝑥</m:t>
                          </m:r>
                        </m:num>
                        <m:den>
                          <m:r>
                            <a:rPr lang="es-ES" sz="2200" b="0" i="1" smtClean="0">
                              <a:latin typeface="Cambria Math" panose="02040503050406030204" pitchFamily="18" charset="0"/>
                            </a:rPr>
                            <m:t>𝑑</m:t>
                          </m:r>
                          <m:sSup>
                            <m:sSupPr>
                              <m:ctrlPr>
                                <a:rPr lang="es-ES" sz="2200" b="0" i="1" smtClean="0">
                                  <a:latin typeface="Cambria Math" panose="02040503050406030204" pitchFamily="18" charset="0"/>
                                </a:rPr>
                              </m:ctrlPr>
                            </m:sSupPr>
                            <m:e>
                              <m:r>
                                <a:rPr lang="es-ES" sz="2200" b="0" i="1" smtClean="0">
                                  <a:latin typeface="Cambria Math" panose="02040503050406030204" pitchFamily="18" charset="0"/>
                                </a:rPr>
                                <m:t>𝑡</m:t>
                              </m:r>
                            </m:e>
                            <m:sup>
                              <m:r>
                                <a:rPr lang="es-ES" sz="2200" b="0" i="1" smtClean="0">
                                  <a:latin typeface="Cambria Math" panose="02040503050406030204" pitchFamily="18" charset="0"/>
                                </a:rPr>
                                <m:t>2</m:t>
                              </m:r>
                            </m:sup>
                          </m:sSup>
                        </m:den>
                      </m:f>
                      <m:r>
                        <a:rPr lang="es-ES" sz="2200" b="0" i="1" smtClean="0">
                          <a:latin typeface="Cambria Math" panose="02040503050406030204" pitchFamily="18" charset="0"/>
                        </a:rPr>
                        <m:t>−</m:t>
                      </m:r>
                      <m:r>
                        <a:rPr lang="es-ES" sz="2200" b="0" i="1" smtClean="0">
                          <a:latin typeface="Cambria Math" panose="02040503050406030204" pitchFamily="18" charset="0"/>
                          <a:ea typeface="Cambria Math" panose="02040503050406030204" pitchFamily="18" charset="0"/>
                        </a:rPr>
                        <m:t>𝜇</m:t>
                      </m:r>
                      <m:d>
                        <m:dPr>
                          <m:ctrlPr>
                            <a:rPr lang="es-ES" sz="2200" b="0" i="1" smtClean="0">
                              <a:latin typeface="Cambria Math" panose="02040503050406030204" pitchFamily="18" charset="0"/>
                              <a:ea typeface="Cambria Math" panose="02040503050406030204" pitchFamily="18" charset="0"/>
                            </a:rPr>
                          </m:ctrlPr>
                        </m:dPr>
                        <m:e>
                          <m:r>
                            <a:rPr lang="es-ES" sz="2200" b="0" i="1" smtClean="0">
                              <a:latin typeface="Cambria Math" panose="02040503050406030204" pitchFamily="18" charset="0"/>
                              <a:ea typeface="Cambria Math" panose="02040503050406030204" pitchFamily="18" charset="0"/>
                            </a:rPr>
                            <m:t>1−</m:t>
                          </m:r>
                          <m:sSup>
                            <m:sSupPr>
                              <m:ctrlPr>
                                <a:rPr lang="es-ES" sz="2200" b="0" i="1" smtClean="0">
                                  <a:latin typeface="Cambria Math" panose="02040503050406030204" pitchFamily="18" charset="0"/>
                                  <a:ea typeface="Cambria Math" panose="02040503050406030204" pitchFamily="18" charset="0"/>
                                </a:rPr>
                              </m:ctrlPr>
                            </m:sSupPr>
                            <m:e>
                              <m:r>
                                <a:rPr lang="es-ES" sz="2200" b="0" i="1" smtClean="0">
                                  <a:latin typeface="Cambria Math" panose="02040503050406030204" pitchFamily="18" charset="0"/>
                                  <a:ea typeface="Cambria Math" panose="02040503050406030204" pitchFamily="18" charset="0"/>
                                </a:rPr>
                                <m:t>𝑥</m:t>
                              </m:r>
                            </m:e>
                            <m:sup>
                              <m:r>
                                <a:rPr lang="es-ES" sz="2200" b="0" i="1" smtClean="0">
                                  <a:latin typeface="Cambria Math" panose="02040503050406030204" pitchFamily="18" charset="0"/>
                                  <a:ea typeface="Cambria Math" panose="02040503050406030204" pitchFamily="18" charset="0"/>
                                </a:rPr>
                                <m:t>2</m:t>
                              </m:r>
                            </m:sup>
                          </m:sSup>
                        </m:e>
                      </m:d>
                      <m:f>
                        <m:fPr>
                          <m:ctrlPr>
                            <a:rPr lang="es-ES" sz="2200" b="0" i="1" smtClean="0">
                              <a:latin typeface="Cambria Math" panose="02040503050406030204" pitchFamily="18" charset="0"/>
                              <a:ea typeface="Cambria Math" panose="02040503050406030204" pitchFamily="18" charset="0"/>
                            </a:rPr>
                          </m:ctrlPr>
                        </m:fPr>
                        <m:num>
                          <m:r>
                            <a:rPr lang="es-ES" sz="2200" b="0" i="1" smtClean="0">
                              <a:latin typeface="Cambria Math" panose="02040503050406030204" pitchFamily="18" charset="0"/>
                              <a:ea typeface="Cambria Math" panose="02040503050406030204" pitchFamily="18" charset="0"/>
                            </a:rPr>
                            <m:t>𝑑𝑥</m:t>
                          </m:r>
                        </m:num>
                        <m:den>
                          <m:r>
                            <a:rPr lang="es-ES" sz="2200" b="0" i="1" smtClean="0">
                              <a:latin typeface="Cambria Math" panose="02040503050406030204" pitchFamily="18" charset="0"/>
                              <a:ea typeface="Cambria Math" panose="02040503050406030204" pitchFamily="18" charset="0"/>
                            </a:rPr>
                            <m:t>𝑑𝑡</m:t>
                          </m:r>
                        </m:den>
                      </m:f>
                      <m:r>
                        <a:rPr lang="es-ES" sz="2200" b="0" i="1" smtClean="0">
                          <a:latin typeface="Cambria Math" panose="02040503050406030204" pitchFamily="18" charset="0"/>
                          <a:ea typeface="Cambria Math" panose="02040503050406030204" pitchFamily="18" charset="0"/>
                        </a:rPr>
                        <m:t>−</m:t>
                      </m:r>
                      <m:r>
                        <a:rPr lang="es-ES" sz="2200" b="0" i="1" smtClean="0">
                          <a:latin typeface="Cambria Math" panose="02040503050406030204" pitchFamily="18" charset="0"/>
                          <a:ea typeface="Cambria Math" panose="02040503050406030204" pitchFamily="18" charset="0"/>
                        </a:rPr>
                        <m:t>𝑥</m:t>
                      </m:r>
                      <m:r>
                        <a:rPr lang="es-ES" sz="2200" b="0" i="1" smtClean="0">
                          <a:latin typeface="Cambria Math" panose="02040503050406030204" pitchFamily="18" charset="0"/>
                          <a:ea typeface="Cambria Math" panose="02040503050406030204" pitchFamily="18" charset="0"/>
                        </a:rPr>
                        <m:t>=0</m:t>
                      </m:r>
                    </m:oMath>
                  </m:oMathPara>
                </a14:m>
                <a:endParaRPr lang="es-ES" sz="2200" b="1">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456FAEA3-428F-323D-8875-2D7813145296}"/>
                  </a:ext>
                </a:extLst>
              </p:cNvPr>
              <p:cNvSpPr txBox="1">
                <a:spLocks noRot="1" noChangeAspect="1" noMove="1" noResize="1" noEditPoints="1" noAdjustHandles="1" noChangeArrowheads="1" noChangeShapeType="1" noTextEdit="1"/>
              </p:cNvSpPr>
              <p:nvPr/>
            </p:nvSpPr>
            <p:spPr>
              <a:xfrm>
                <a:off x="821383" y="2768330"/>
                <a:ext cx="3432671" cy="67935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F008BE5-B307-8DC3-ED66-28FF40753A54}"/>
                  </a:ext>
                </a:extLst>
              </p:cNvPr>
              <p:cNvSpPr txBox="1"/>
              <p:nvPr/>
            </p:nvSpPr>
            <p:spPr>
              <a:xfrm>
                <a:off x="7550895" y="3303523"/>
                <a:ext cx="2951577" cy="6428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ES" sz="2200" i="1" smtClean="0">
                              <a:latin typeface="Cambria Math" panose="02040503050406030204" pitchFamily="18" charset="0"/>
                            </a:rPr>
                          </m:ctrlPr>
                        </m:fPr>
                        <m:num>
                          <m:r>
                            <a:rPr lang="es-ES" sz="2200" b="0" i="1" smtClean="0">
                              <a:latin typeface="Cambria Math" panose="02040503050406030204" pitchFamily="18" charset="0"/>
                            </a:rPr>
                            <m:t>𝑑</m:t>
                          </m:r>
                          <m:sSub>
                            <m:sSubPr>
                              <m:ctrlPr>
                                <a:rPr lang="es-ES" sz="2200" b="0" i="1" smtClean="0">
                                  <a:latin typeface="Cambria Math" panose="02040503050406030204" pitchFamily="18" charset="0"/>
                                </a:rPr>
                              </m:ctrlPr>
                            </m:sSubPr>
                            <m:e>
                              <m:r>
                                <a:rPr lang="es-ES" sz="2200" b="0" i="1" smtClean="0">
                                  <a:latin typeface="Cambria Math" panose="02040503050406030204" pitchFamily="18" charset="0"/>
                                </a:rPr>
                                <m:t>𝑥</m:t>
                              </m:r>
                            </m:e>
                            <m:sub>
                              <m:r>
                                <a:rPr lang="es-ES" sz="2200" b="0" i="1" smtClean="0">
                                  <a:latin typeface="Cambria Math" panose="02040503050406030204" pitchFamily="18" charset="0"/>
                                </a:rPr>
                                <m:t>2</m:t>
                              </m:r>
                            </m:sub>
                          </m:sSub>
                        </m:num>
                        <m:den>
                          <m:r>
                            <a:rPr lang="es-ES" sz="2200" b="0" i="1" smtClean="0">
                              <a:latin typeface="Cambria Math" panose="02040503050406030204" pitchFamily="18" charset="0"/>
                            </a:rPr>
                            <m:t>𝑑𝑡</m:t>
                          </m:r>
                        </m:den>
                      </m:f>
                      <m:r>
                        <a:rPr lang="es-ES" sz="2200" b="0" i="1" smtClean="0">
                          <a:latin typeface="Cambria Math" panose="02040503050406030204" pitchFamily="18" charset="0"/>
                        </a:rPr>
                        <m:t>=</m:t>
                      </m:r>
                      <m:r>
                        <a:rPr lang="es-ES" sz="2200" b="0" i="1" smtClean="0">
                          <a:latin typeface="Cambria Math" panose="02040503050406030204" pitchFamily="18" charset="0"/>
                        </a:rPr>
                        <m:t>𝜇</m:t>
                      </m:r>
                      <m:d>
                        <m:dPr>
                          <m:ctrlPr>
                            <a:rPr lang="es-ES" sz="2200" b="0" i="1" smtClean="0">
                              <a:latin typeface="Cambria Math" panose="02040503050406030204" pitchFamily="18" charset="0"/>
                            </a:rPr>
                          </m:ctrlPr>
                        </m:dPr>
                        <m:e>
                          <m:r>
                            <a:rPr lang="es-ES" sz="2200" b="0" i="1" smtClean="0">
                              <a:latin typeface="Cambria Math" panose="02040503050406030204" pitchFamily="18" charset="0"/>
                            </a:rPr>
                            <m:t>1−</m:t>
                          </m:r>
                          <m:sSubSup>
                            <m:sSubSupPr>
                              <m:ctrlPr>
                                <a:rPr lang="es-ES" sz="2200" b="0" i="1" smtClean="0">
                                  <a:latin typeface="Cambria Math" panose="02040503050406030204" pitchFamily="18" charset="0"/>
                                </a:rPr>
                              </m:ctrlPr>
                            </m:sSubSupPr>
                            <m:e>
                              <m:r>
                                <a:rPr lang="es-ES" sz="2200" b="0" i="1" smtClean="0">
                                  <a:latin typeface="Cambria Math" panose="02040503050406030204" pitchFamily="18" charset="0"/>
                                </a:rPr>
                                <m:t>𝑥</m:t>
                              </m:r>
                            </m:e>
                            <m:sub>
                              <m:r>
                                <a:rPr lang="es-ES" sz="2200" b="0" i="1" smtClean="0">
                                  <a:latin typeface="Cambria Math" panose="02040503050406030204" pitchFamily="18" charset="0"/>
                                </a:rPr>
                                <m:t>1</m:t>
                              </m:r>
                            </m:sub>
                            <m:sup>
                              <m:r>
                                <a:rPr lang="es-ES" sz="2200" b="0" i="1" smtClean="0">
                                  <a:latin typeface="Cambria Math" panose="02040503050406030204" pitchFamily="18" charset="0"/>
                                </a:rPr>
                                <m:t>2</m:t>
                              </m:r>
                            </m:sup>
                          </m:sSubSup>
                        </m:e>
                      </m:d>
                      <m:sSub>
                        <m:sSubPr>
                          <m:ctrlPr>
                            <a:rPr lang="es-ES" sz="2200" b="0" i="1" smtClean="0">
                              <a:latin typeface="Cambria Math" panose="02040503050406030204" pitchFamily="18" charset="0"/>
                            </a:rPr>
                          </m:ctrlPr>
                        </m:sSubPr>
                        <m:e>
                          <m:r>
                            <a:rPr lang="es-ES" sz="2200" b="0" i="1" smtClean="0">
                              <a:latin typeface="Cambria Math" panose="02040503050406030204" pitchFamily="18" charset="0"/>
                            </a:rPr>
                            <m:t>𝑥</m:t>
                          </m:r>
                        </m:e>
                        <m:sub>
                          <m:r>
                            <a:rPr lang="es-ES" sz="2200" b="0" i="1" smtClean="0">
                              <a:latin typeface="Cambria Math" panose="02040503050406030204" pitchFamily="18" charset="0"/>
                            </a:rPr>
                            <m:t>2</m:t>
                          </m:r>
                        </m:sub>
                      </m:sSub>
                      <m:r>
                        <a:rPr lang="es-ES" sz="2200" b="0" i="1" smtClean="0">
                          <a:latin typeface="Cambria Math" panose="02040503050406030204" pitchFamily="18" charset="0"/>
                        </a:rPr>
                        <m:t>−</m:t>
                      </m:r>
                      <m:sSub>
                        <m:sSubPr>
                          <m:ctrlPr>
                            <a:rPr lang="es-ES" sz="2200" b="0" i="1" smtClean="0">
                              <a:latin typeface="Cambria Math" panose="02040503050406030204" pitchFamily="18" charset="0"/>
                            </a:rPr>
                          </m:ctrlPr>
                        </m:sSubPr>
                        <m:e>
                          <m:r>
                            <a:rPr lang="es-ES" sz="2200" b="0" i="1" smtClean="0">
                              <a:latin typeface="Cambria Math" panose="02040503050406030204" pitchFamily="18" charset="0"/>
                            </a:rPr>
                            <m:t>𝑥</m:t>
                          </m:r>
                        </m:e>
                        <m:sub>
                          <m:r>
                            <a:rPr lang="es-ES" sz="2200" b="0" i="1" smtClean="0">
                              <a:latin typeface="Cambria Math" panose="02040503050406030204" pitchFamily="18" charset="0"/>
                            </a:rPr>
                            <m:t>1</m:t>
                          </m:r>
                        </m:sub>
                      </m:sSub>
                    </m:oMath>
                  </m:oMathPara>
                </a14:m>
                <a:endParaRPr lang="es-ES" sz="2200"/>
              </a:p>
            </p:txBody>
          </p:sp>
        </mc:Choice>
        <mc:Fallback xmlns="">
          <p:sp>
            <p:nvSpPr>
              <p:cNvPr id="10" name="TextBox 9">
                <a:extLst>
                  <a:ext uri="{FF2B5EF4-FFF2-40B4-BE49-F238E27FC236}">
                    <a16:creationId xmlns:a16="http://schemas.microsoft.com/office/drawing/2014/main" id="{EF008BE5-B307-8DC3-ED66-28FF40753A54}"/>
                  </a:ext>
                </a:extLst>
              </p:cNvPr>
              <p:cNvSpPr txBox="1">
                <a:spLocks noRot="1" noChangeAspect="1" noMove="1" noResize="1" noEditPoints="1" noAdjustHandles="1" noChangeArrowheads="1" noChangeShapeType="1" noTextEdit="1"/>
              </p:cNvSpPr>
              <p:nvPr/>
            </p:nvSpPr>
            <p:spPr>
              <a:xfrm>
                <a:off x="7550895" y="3303523"/>
                <a:ext cx="2951577" cy="64280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0393CC1-003A-56D2-0BD3-24156427FC1E}"/>
                  </a:ext>
                </a:extLst>
              </p:cNvPr>
              <p:cNvSpPr txBox="1"/>
              <p:nvPr/>
            </p:nvSpPr>
            <p:spPr>
              <a:xfrm>
                <a:off x="4646932" y="5414584"/>
                <a:ext cx="2052933"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s-ES" sz="2200" b="0" i="1" smtClean="0">
                              <a:latin typeface="Cambria Math" panose="02040503050406030204" pitchFamily="18" charset="0"/>
                            </a:rPr>
                          </m:ctrlPr>
                        </m:dPr>
                        <m:e>
                          <m:sSubSup>
                            <m:sSubSupPr>
                              <m:ctrlPr>
                                <a:rPr lang="es-ES" sz="2200" b="0" i="1" smtClean="0">
                                  <a:latin typeface="Cambria Math" panose="02040503050406030204" pitchFamily="18" charset="0"/>
                                </a:rPr>
                              </m:ctrlPr>
                            </m:sSubSupPr>
                            <m:e>
                              <m:r>
                                <a:rPr lang="es-ES" sz="2200" b="0" i="1" smtClean="0">
                                  <a:latin typeface="Cambria Math" panose="02040503050406030204" pitchFamily="18" charset="0"/>
                                </a:rPr>
                                <m:t>𝑥</m:t>
                              </m:r>
                            </m:e>
                            <m:sub>
                              <m:r>
                                <a:rPr lang="es-ES" sz="2200" b="0" i="1" smtClean="0">
                                  <a:latin typeface="Cambria Math" panose="02040503050406030204" pitchFamily="18" charset="0"/>
                                </a:rPr>
                                <m:t>1</m:t>
                              </m:r>
                            </m:sub>
                            <m:sup>
                              <m:r>
                                <a:rPr lang="es-ES" sz="2200" b="0" i="1" smtClean="0">
                                  <a:latin typeface="Cambria Math" panose="02040503050406030204" pitchFamily="18" charset="0"/>
                                </a:rPr>
                                <m:t>∗</m:t>
                              </m:r>
                            </m:sup>
                          </m:sSubSup>
                          <m:r>
                            <a:rPr lang="es-ES" sz="2200" b="0" i="1" smtClean="0">
                              <a:latin typeface="Cambria Math" panose="02040503050406030204" pitchFamily="18" charset="0"/>
                            </a:rPr>
                            <m:t>,</m:t>
                          </m:r>
                          <m:sSubSup>
                            <m:sSubSupPr>
                              <m:ctrlPr>
                                <a:rPr lang="es-ES" sz="2200" b="0" i="1" smtClean="0">
                                  <a:latin typeface="Cambria Math" panose="02040503050406030204" pitchFamily="18" charset="0"/>
                                </a:rPr>
                              </m:ctrlPr>
                            </m:sSubSupPr>
                            <m:e>
                              <m:r>
                                <a:rPr lang="es-ES" sz="2200" b="0" i="1" smtClean="0">
                                  <a:latin typeface="Cambria Math" panose="02040503050406030204" pitchFamily="18" charset="0"/>
                                </a:rPr>
                                <m:t> </m:t>
                              </m:r>
                              <m:r>
                                <a:rPr lang="es-ES" sz="2200" b="0" i="1" smtClean="0">
                                  <a:latin typeface="Cambria Math" panose="02040503050406030204" pitchFamily="18" charset="0"/>
                                </a:rPr>
                                <m:t>𝑥</m:t>
                              </m:r>
                            </m:e>
                            <m:sub>
                              <m:r>
                                <a:rPr lang="es-ES" sz="2200" b="0" i="1" smtClean="0">
                                  <a:latin typeface="Cambria Math" panose="02040503050406030204" pitchFamily="18" charset="0"/>
                                </a:rPr>
                                <m:t>2</m:t>
                              </m:r>
                            </m:sub>
                            <m:sup>
                              <m:r>
                                <a:rPr lang="es-ES" sz="2200" b="0" i="1" smtClean="0">
                                  <a:latin typeface="Cambria Math" panose="02040503050406030204" pitchFamily="18" charset="0"/>
                                </a:rPr>
                                <m:t>∗</m:t>
                              </m:r>
                            </m:sup>
                          </m:sSubSup>
                        </m:e>
                      </m:d>
                      <m:r>
                        <a:rPr lang="es-ES" sz="2200" b="0" i="1" smtClean="0">
                          <a:latin typeface="Cambria Math" panose="02040503050406030204" pitchFamily="18" charset="0"/>
                        </a:rPr>
                        <m:t>=(0, 0)</m:t>
                      </m:r>
                    </m:oMath>
                  </m:oMathPara>
                </a14:m>
                <a:endParaRPr lang="es-ES" sz="2200"/>
              </a:p>
            </p:txBody>
          </p:sp>
        </mc:Choice>
        <mc:Fallback xmlns="">
          <p:sp>
            <p:nvSpPr>
              <p:cNvPr id="11" name="TextBox 10">
                <a:extLst>
                  <a:ext uri="{FF2B5EF4-FFF2-40B4-BE49-F238E27FC236}">
                    <a16:creationId xmlns:a16="http://schemas.microsoft.com/office/drawing/2014/main" id="{70393CC1-003A-56D2-0BD3-24156427FC1E}"/>
                  </a:ext>
                </a:extLst>
              </p:cNvPr>
              <p:cNvSpPr txBox="1">
                <a:spLocks noRot="1" noChangeAspect="1" noMove="1" noResize="1" noEditPoints="1" noAdjustHandles="1" noChangeArrowheads="1" noChangeShapeType="1" noTextEdit="1"/>
              </p:cNvSpPr>
              <p:nvPr/>
            </p:nvSpPr>
            <p:spPr>
              <a:xfrm>
                <a:off x="4646932" y="5414584"/>
                <a:ext cx="2052933" cy="338554"/>
              </a:xfrm>
              <a:prstGeom prst="rect">
                <a:avLst/>
              </a:prstGeom>
              <a:blipFill>
                <a:blip r:embed="rId6"/>
                <a:stretch>
                  <a:fillRect r="-2967" b="-33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9">
                <a:extLst>
                  <a:ext uri="{FF2B5EF4-FFF2-40B4-BE49-F238E27FC236}">
                    <a16:creationId xmlns:a16="http://schemas.microsoft.com/office/drawing/2014/main" id="{DE19763E-A155-9F7C-8192-F9CBC2CE4E69}"/>
                  </a:ext>
                </a:extLst>
              </p:cNvPr>
              <p:cNvSpPr txBox="1"/>
              <p:nvPr/>
            </p:nvSpPr>
            <p:spPr>
              <a:xfrm>
                <a:off x="927373" y="3638132"/>
                <a:ext cx="3220690" cy="6428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2200" b="0" i="1" smtClean="0">
                          <a:latin typeface="Cambria Math" panose="02040503050406030204" pitchFamily="18" charset="0"/>
                        </a:rPr>
                        <m:t>𝑥</m:t>
                      </m:r>
                      <m:d>
                        <m:dPr>
                          <m:ctrlPr>
                            <a:rPr lang="es-ES" sz="2200" b="0" i="1" smtClean="0">
                              <a:latin typeface="Cambria Math" panose="02040503050406030204" pitchFamily="18" charset="0"/>
                            </a:rPr>
                          </m:ctrlPr>
                        </m:dPr>
                        <m:e>
                          <m:r>
                            <a:rPr lang="es-ES" sz="2200" b="0" i="1" smtClean="0">
                              <a:latin typeface="Cambria Math" panose="02040503050406030204" pitchFamily="18" charset="0"/>
                            </a:rPr>
                            <m:t>0</m:t>
                          </m:r>
                        </m:e>
                      </m:d>
                      <m:r>
                        <a:rPr lang="es-ES" sz="2200" b="0" i="1" smtClean="0">
                          <a:latin typeface="Cambria Math" panose="02040503050406030204" pitchFamily="18" charset="0"/>
                        </a:rPr>
                        <m:t>=</m:t>
                      </m:r>
                      <m:sSub>
                        <m:sSubPr>
                          <m:ctrlPr>
                            <a:rPr lang="es-ES" sz="2200" b="0" i="1" smtClean="0">
                              <a:latin typeface="Cambria Math" panose="02040503050406030204" pitchFamily="18" charset="0"/>
                            </a:rPr>
                          </m:ctrlPr>
                        </m:sSubPr>
                        <m:e>
                          <m:r>
                            <a:rPr lang="es-ES" sz="2200" b="0" i="1" smtClean="0">
                              <a:latin typeface="Cambria Math" panose="02040503050406030204" pitchFamily="18" charset="0"/>
                            </a:rPr>
                            <m:t>𝑥</m:t>
                          </m:r>
                        </m:e>
                        <m:sub>
                          <m:r>
                            <a:rPr lang="es-ES" sz="2200" b="0" i="1" smtClean="0">
                              <a:latin typeface="Cambria Math" panose="02040503050406030204" pitchFamily="18" charset="0"/>
                            </a:rPr>
                            <m:t>0</m:t>
                          </m:r>
                        </m:sub>
                      </m:sSub>
                      <m:r>
                        <a:rPr lang="es-ES" sz="2200" b="0" i="1" smtClean="0">
                          <a:latin typeface="Cambria Math" panose="02040503050406030204" pitchFamily="18" charset="0"/>
                        </a:rPr>
                        <m:t>;       </m:t>
                      </m:r>
                      <m:f>
                        <m:fPr>
                          <m:ctrlPr>
                            <a:rPr lang="es-ES" sz="2200" b="0" i="1" smtClean="0">
                              <a:latin typeface="Cambria Math" panose="02040503050406030204" pitchFamily="18" charset="0"/>
                            </a:rPr>
                          </m:ctrlPr>
                        </m:fPr>
                        <m:num>
                          <m:r>
                            <a:rPr lang="es-ES" sz="2200" b="0" i="1" smtClean="0">
                              <a:latin typeface="Cambria Math" panose="02040503050406030204" pitchFamily="18" charset="0"/>
                            </a:rPr>
                            <m:t>𝑑𝑥</m:t>
                          </m:r>
                        </m:num>
                        <m:den>
                          <m:r>
                            <a:rPr lang="es-ES" sz="2200" b="0" i="1" smtClean="0">
                              <a:latin typeface="Cambria Math" panose="02040503050406030204" pitchFamily="18" charset="0"/>
                            </a:rPr>
                            <m:t>𝑑𝑡</m:t>
                          </m:r>
                        </m:den>
                      </m:f>
                      <m:d>
                        <m:dPr>
                          <m:ctrlPr>
                            <a:rPr lang="es-ES" sz="2200" b="0" i="1" smtClean="0">
                              <a:latin typeface="Cambria Math" panose="02040503050406030204" pitchFamily="18" charset="0"/>
                            </a:rPr>
                          </m:ctrlPr>
                        </m:dPr>
                        <m:e>
                          <m:r>
                            <a:rPr lang="es-ES" sz="2200" b="0" i="1" smtClean="0">
                              <a:latin typeface="Cambria Math" panose="02040503050406030204" pitchFamily="18" charset="0"/>
                            </a:rPr>
                            <m:t>0</m:t>
                          </m:r>
                        </m:e>
                      </m:d>
                      <m:r>
                        <a:rPr lang="es-ES" sz="2200" b="0" i="1" smtClean="0">
                          <a:latin typeface="Cambria Math" panose="02040503050406030204" pitchFamily="18" charset="0"/>
                        </a:rPr>
                        <m:t>=</m:t>
                      </m:r>
                      <m:sSub>
                        <m:sSubPr>
                          <m:ctrlPr>
                            <a:rPr lang="es-ES" sz="2200" b="0" i="1" smtClean="0">
                              <a:latin typeface="Cambria Math" panose="02040503050406030204" pitchFamily="18" charset="0"/>
                            </a:rPr>
                          </m:ctrlPr>
                        </m:sSubPr>
                        <m:e>
                          <m:acc>
                            <m:accPr>
                              <m:chr m:val="̇"/>
                              <m:ctrlPr>
                                <a:rPr lang="es-ES" sz="2200" b="0" i="1" smtClean="0">
                                  <a:latin typeface="Cambria Math" panose="02040503050406030204" pitchFamily="18" charset="0"/>
                                </a:rPr>
                              </m:ctrlPr>
                            </m:accPr>
                            <m:e>
                              <m:r>
                                <a:rPr lang="es-ES" sz="2200" b="0" i="1" smtClean="0">
                                  <a:latin typeface="Cambria Math" panose="02040503050406030204" pitchFamily="18" charset="0"/>
                                </a:rPr>
                                <m:t>𝑥</m:t>
                              </m:r>
                            </m:e>
                          </m:acc>
                        </m:e>
                        <m:sub>
                          <m:r>
                            <a:rPr lang="es-ES" sz="2200" b="0" i="1" smtClean="0">
                              <a:latin typeface="Cambria Math" panose="02040503050406030204" pitchFamily="18" charset="0"/>
                            </a:rPr>
                            <m:t>0</m:t>
                          </m:r>
                        </m:sub>
                      </m:sSub>
                    </m:oMath>
                  </m:oMathPara>
                </a14:m>
                <a:endParaRPr lang="es-ES" sz="2200"/>
              </a:p>
            </p:txBody>
          </p:sp>
        </mc:Choice>
        <mc:Fallback xmlns="">
          <p:sp>
            <p:nvSpPr>
              <p:cNvPr id="22" name="TextBox 9">
                <a:extLst>
                  <a:ext uri="{FF2B5EF4-FFF2-40B4-BE49-F238E27FC236}">
                    <a16:creationId xmlns:a16="http://schemas.microsoft.com/office/drawing/2014/main" id="{DE19763E-A155-9F7C-8192-F9CBC2CE4E69}"/>
                  </a:ext>
                </a:extLst>
              </p:cNvPr>
              <p:cNvSpPr txBox="1">
                <a:spLocks noRot="1" noChangeAspect="1" noMove="1" noResize="1" noEditPoints="1" noAdjustHandles="1" noChangeArrowheads="1" noChangeShapeType="1" noTextEdit="1"/>
              </p:cNvSpPr>
              <p:nvPr/>
            </p:nvSpPr>
            <p:spPr>
              <a:xfrm>
                <a:off x="927373" y="3638132"/>
                <a:ext cx="3220690" cy="64280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12">
                <a:extLst>
                  <a:ext uri="{FF2B5EF4-FFF2-40B4-BE49-F238E27FC236}">
                    <a16:creationId xmlns:a16="http://schemas.microsoft.com/office/drawing/2014/main" id="{470E35F5-6174-DB13-CF65-E6DC8511F0BE}"/>
                  </a:ext>
                </a:extLst>
              </p:cNvPr>
              <p:cNvSpPr txBox="1"/>
              <p:nvPr/>
            </p:nvSpPr>
            <p:spPr>
              <a:xfrm>
                <a:off x="7550895" y="2446928"/>
                <a:ext cx="1153329" cy="6428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ES" sz="2200" i="1" smtClean="0">
                              <a:latin typeface="Cambria Math" panose="02040503050406030204" pitchFamily="18" charset="0"/>
                            </a:rPr>
                          </m:ctrlPr>
                        </m:fPr>
                        <m:num>
                          <m:r>
                            <a:rPr lang="es-ES" sz="2200" b="0" i="1" smtClean="0">
                              <a:latin typeface="Cambria Math" panose="02040503050406030204" pitchFamily="18" charset="0"/>
                            </a:rPr>
                            <m:t>𝑑</m:t>
                          </m:r>
                          <m:sSub>
                            <m:sSubPr>
                              <m:ctrlPr>
                                <a:rPr lang="es-ES" sz="2200" b="0" i="1" smtClean="0">
                                  <a:latin typeface="Cambria Math" panose="02040503050406030204" pitchFamily="18" charset="0"/>
                                </a:rPr>
                              </m:ctrlPr>
                            </m:sSubPr>
                            <m:e>
                              <m:r>
                                <a:rPr lang="es-ES" sz="2200" b="0" i="1" smtClean="0">
                                  <a:latin typeface="Cambria Math" panose="02040503050406030204" pitchFamily="18" charset="0"/>
                                </a:rPr>
                                <m:t>𝑥</m:t>
                              </m:r>
                            </m:e>
                            <m:sub>
                              <m:r>
                                <a:rPr lang="es-ES" sz="2200" b="0" i="1" smtClean="0">
                                  <a:latin typeface="Cambria Math" panose="02040503050406030204" pitchFamily="18" charset="0"/>
                                </a:rPr>
                                <m:t>1</m:t>
                              </m:r>
                            </m:sub>
                          </m:sSub>
                        </m:num>
                        <m:den>
                          <m:r>
                            <a:rPr lang="es-ES" sz="2200" b="0" i="1" smtClean="0">
                              <a:latin typeface="Cambria Math" panose="02040503050406030204" pitchFamily="18" charset="0"/>
                            </a:rPr>
                            <m:t>𝑑𝑡</m:t>
                          </m:r>
                        </m:den>
                      </m:f>
                      <m:r>
                        <a:rPr lang="es-ES" sz="2200" b="0" i="1" smtClean="0">
                          <a:latin typeface="Cambria Math" panose="02040503050406030204" pitchFamily="18" charset="0"/>
                        </a:rPr>
                        <m:t>=</m:t>
                      </m:r>
                      <m:sSub>
                        <m:sSubPr>
                          <m:ctrlPr>
                            <a:rPr lang="es-ES" sz="2200" b="0" i="1" smtClean="0">
                              <a:latin typeface="Cambria Math" panose="02040503050406030204" pitchFamily="18" charset="0"/>
                            </a:rPr>
                          </m:ctrlPr>
                        </m:sSubPr>
                        <m:e>
                          <m:r>
                            <a:rPr lang="es-ES" sz="2200" b="0" i="1" smtClean="0">
                              <a:latin typeface="Cambria Math" panose="02040503050406030204" pitchFamily="18" charset="0"/>
                            </a:rPr>
                            <m:t>𝑥</m:t>
                          </m:r>
                        </m:e>
                        <m:sub>
                          <m:r>
                            <a:rPr lang="es-ES" sz="2200" b="0" i="1" smtClean="0">
                              <a:latin typeface="Cambria Math" panose="02040503050406030204" pitchFamily="18" charset="0"/>
                            </a:rPr>
                            <m:t>2</m:t>
                          </m:r>
                        </m:sub>
                      </m:sSub>
                    </m:oMath>
                  </m:oMathPara>
                </a14:m>
                <a:endParaRPr lang="es-ES" sz="2200"/>
              </a:p>
            </p:txBody>
          </p:sp>
        </mc:Choice>
        <mc:Fallback xmlns="">
          <p:sp>
            <p:nvSpPr>
              <p:cNvPr id="23" name="TextBox 12">
                <a:extLst>
                  <a:ext uri="{FF2B5EF4-FFF2-40B4-BE49-F238E27FC236}">
                    <a16:creationId xmlns:a16="http://schemas.microsoft.com/office/drawing/2014/main" id="{470E35F5-6174-DB13-CF65-E6DC8511F0BE}"/>
                  </a:ext>
                </a:extLst>
              </p:cNvPr>
              <p:cNvSpPr txBox="1">
                <a:spLocks noRot="1" noChangeAspect="1" noMove="1" noResize="1" noEditPoints="1" noAdjustHandles="1" noChangeArrowheads="1" noChangeShapeType="1" noTextEdit="1"/>
              </p:cNvSpPr>
              <p:nvPr/>
            </p:nvSpPr>
            <p:spPr>
              <a:xfrm>
                <a:off x="7550895" y="2446928"/>
                <a:ext cx="1153329" cy="64280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14">
                <a:extLst>
                  <a:ext uri="{FF2B5EF4-FFF2-40B4-BE49-F238E27FC236}">
                    <a16:creationId xmlns:a16="http://schemas.microsoft.com/office/drawing/2014/main" id="{1B47F5F4-6620-05AB-E498-D21EBE604EAA}"/>
                  </a:ext>
                </a:extLst>
              </p:cNvPr>
              <p:cNvSpPr txBox="1"/>
              <p:nvPr/>
            </p:nvSpPr>
            <p:spPr>
              <a:xfrm>
                <a:off x="7538925" y="4136089"/>
                <a:ext cx="2991716"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sz="2200" b="0" i="1" smtClean="0">
                              <a:latin typeface="Cambria Math" panose="02040503050406030204" pitchFamily="18" charset="0"/>
                            </a:rPr>
                          </m:ctrlPr>
                        </m:sSubPr>
                        <m:e>
                          <m:r>
                            <a:rPr lang="es-ES" sz="2200" b="0" i="1" smtClean="0">
                              <a:latin typeface="Cambria Math" panose="02040503050406030204" pitchFamily="18" charset="0"/>
                            </a:rPr>
                            <m:t>𝑥</m:t>
                          </m:r>
                        </m:e>
                        <m:sub>
                          <m:r>
                            <a:rPr lang="es-ES" sz="2200" b="0" i="1" smtClean="0">
                              <a:latin typeface="Cambria Math" panose="02040503050406030204" pitchFamily="18" charset="0"/>
                            </a:rPr>
                            <m:t>1</m:t>
                          </m:r>
                        </m:sub>
                      </m:sSub>
                      <m:d>
                        <m:dPr>
                          <m:ctrlPr>
                            <a:rPr lang="es-ES" sz="2200" b="0" i="1" smtClean="0">
                              <a:latin typeface="Cambria Math" panose="02040503050406030204" pitchFamily="18" charset="0"/>
                            </a:rPr>
                          </m:ctrlPr>
                        </m:dPr>
                        <m:e>
                          <m:r>
                            <a:rPr lang="es-ES" sz="2200" b="0" i="1" smtClean="0">
                              <a:latin typeface="Cambria Math" panose="02040503050406030204" pitchFamily="18" charset="0"/>
                            </a:rPr>
                            <m:t>0</m:t>
                          </m:r>
                        </m:e>
                      </m:d>
                      <m:r>
                        <a:rPr lang="es-ES" sz="2200" b="0" i="1" smtClean="0">
                          <a:latin typeface="Cambria Math" panose="02040503050406030204" pitchFamily="18" charset="0"/>
                        </a:rPr>
                        <m:t>=</m:t>
                      </m:r>
                      <m:sSub>
                        <m:sSubPr>
                          <m:ctrlPr>
                            <a:rPr lang="es-ES" sz="2200" b="0" i="1" smtClean="0">
                              <a:latin typeface="Cambria Math" panose="02040503050406030204" pitchFamily="18" charset="0"/>
                            </a:rPr>
                          </m:ctrlPr>
                        </m:sSubPr>
                        <m:e>
                          <m:r>
                            <a:rPr lang="es-ES" sz="2200" b="0" i="1" smtClean="0">
                              <a:latin typeface="Cambria Math" panose="02040503050406030204" pitchFamily="18" charset="0"/>
                            </a:rPr>
                            <m:t>𝑥</m:t>
                          </m:r>
                        </m:e>
                        <m:sub>
                          <m:r>
                            <a:rPr lang="es-ES" sz="2200" b="0" i="1" smtClean="0">
                              <a:latin typeface="Cambria Math" panose="02040503050406030204" pitchFamily="18" charset="0"/>
                            </a:rPr>
                            <m:t>0</m:t>
                          </m:r>
                        </m:sub>
                      </m:sSub>
                      <m:r>
                        <a:rPr lang="es-ES" sz="2200" b="0" i="1" smtClean="0">
                          <a:latin typeface="Cambria Math" panose="02040503050406030204" pitchFamily="18" charset="0"/>
                        </a:rPr>
                        <m:t>;   </m:t>
                      </m:r>
                      <m:sSub>
                        <m:sSubPr>
                          <m:ctrlPr>
                            <a:rPr lang="es-ES" sz="2200" b="0" i="1" smtClean="0">
                              <a:latin typeface="Cambria Math" panose="02040503050406030204" pitchFamily="18" charset="0"/>
                            </a:rPr>
                          </m:ctrlPr>
                        </m:sSubPr>
                        <m:e>
                          <m:r>
                            <a:rPr lang="es-ES" sz="2200" b="0" i="1" smtClean="0">
                              <a:latin typeface="Cambria Math" panose="02040503050406030204" pitchFamily="18" charset="0"/>
                            </a:rPr>
                            <m:t>𝑥</m:t>
                          </m:r>
                        </m:e>
                        <m:sub>
                          <m:r>
                            <a:rPr lang="es-ES" sz="2200" b="0" i="1" smtClean="0">
                              <a:latin typeface="Cambria Math" panose="02040503050406030204" pitchFamily="18" charset="0"/>
                            </a:rPr>
                            <m:t>2</m:t>
                          </m:r>
                        </m:sub>
                      </m:sSub>
                      <m:d>
                        <m:dPr>
                          <m:ctrlPr>
                            <a:rPr lang="es-ES" sz="2200" b="0" i="1" smtClean="0">
                              <a:latin typeface="Cambria Math" panose="02040503050406030204" pitchFamily="18" charset="0"/>
                            </a:rPr>
                          </m:ctrlPr>
                        </m:dPr>
                        <m:e>
                          <m:r>
                            <a:rPr lang="es-ES" sz="2200" b="0" i="1" smtClean="0">
                              <a:latin typeface="Cambria Math" panose="02040503050406030204" pitchFamily="18" charset="0"/>
                            </a:rPr>
                            <m:t>0</m:t>
                          </m:r>
                        </m:e>
                      </m:d>
                      <m:r>
                        <a:rPr lang="es-ES" sz="2200" b="0" i="1" smtClean="0">
                          <a:latin typeface="Cambria Math" panose="02040503050406030204" pitchFamily="18" charset="0"/>
                        </a:rPr>
                        <m:t>=</m:t>
                      </m:r>
                      <m:sSub>
                        <m:sSubPr>
                          <m:ctrlPr>
                            <a:rPr lang="es-ES" sz="2200" b="0" i="1" smtClean="0">
                              <a:latin typeface="Cambria Math" panose="02040503050406030204" pitchFamily="18" charset="0"/>
                            </a:rPr>
                          </m:ctrlPr>
                        </m:sSubPr>
                        <m:e>
                          <m:acc>
                            <m:accPr>
                              <m:chr m:val="̇"/>
                              <m:ctrlPr>
                                <a:rPr lang="es-ES" sz="2200" b="0" i="1" smtClean="0">
                                  <a:latin typeface="Cambria Math" panose="02040503050406030204" pitchFamily="18" charset="0"/>
                                </a:rPr>
                              </m:ctrlPr>
                            </m:accPr>
                            <m:e>
                              <m:r>
                                <a:rPr lang="es-ES" sz="2200" b="0" i="1" smtClean="0">
                                  <a:latin typeface="Cambria Math" panose="02040503050406030204" pitchFamily="18" charset="0"/>
                                </a:rPr>
                                <m:t>𝑥</m:t>
                              </m:r>
                            </m:e>
                          </m:acc>
                        </m:e>
                        <m:sub>
                          <m:r>
                            <a:rPr lang="es-ES" sz="2200" b="0" i="1" smtClean="0">
                              <a:latin typeface="Cambria Math" panose="02040503050406030204" pitchFamily="18" charset="0"/>
                            </a:rPr>
                            <m:t>0</m:t>
                          </m:r>
                        </m:sub>
                      </m:sSub>
                    </m:oMath>
                  </m:oMathPara>
                </a14:m>
                <a:endParaRPr lang="es-ES" sz="2200"/>
              </a:p>
            </p:txBody>
          </p:sp>
        </mc:Choice>
        <mc:Fallback xmlns="">
          <p:sp>
            <p:nvSpPr>
              <p:cNvPr id="25" name="TextBox 14">
                <a:extLst>
                  <a:ext uri="{FF2B5EF4-FFF2-40B4-BE49-F238E27FC236}">
                    <a16:creationId xmlns:a16="http://schemas.microsoft.com/office/drawing/2014/main" id="{1B47F5F4-6620-05AB-E498-D21EBE604EAA}"/>
                  </a:ext>
                </a:extLst>
              </p:cNvPr>
              <p:cNvSpPr txBox="1">
                <a:spLocks noRot="1" noChangeAspect="1" noMove="1" noResize="1" noEditPoints="1" noAdjustHandles="1" noChangeArrowheads="1" noChangeShapeType="1" noTextEdit="1"/>
              </p:cNvSpPr>
              <p:nvPr/>
            </p:nvSpPr>
            <p:spPr>
              <a:xfrm>
                <a:off x="7538925" y="4136089"/>
                <a:ext cx="2991716" cy="338554"/>
              </a:xfrm>
              <a:prstGeom prst="rect">
                <a:avLst/>
              </a:prstGeom>
              <a:blipFill>
                <a:blip r:embed="rId9"/>
                <a:stretch>
                  <a:fillRect l="-816" r="-612" b="-14286"/>
                </a:stretch>
              </a:blipFill>
            </p:spPr>
            <p:txBody>
              <a:bodyPr/>
              <a:lstStyle/>
              <a:p>
                <a:r>
                  <a:rPr lang="en-US">
                    <a:noFill/>
                  </a:rPr>
                  <a:t> </a:t>
                </a:r>
              </a:p>
            </p:txBody>
          </p:sp>
        </mc:Fallback>
      </mc:AlternateContent>
      <p:sp>
        <p:nvSpPr>
          <p:cNvPr id="26" name="TextBox 17">
            <a:extLst>
              <a:ext uri="{FF2B5EF4-FFF2-40B4-BE49-F238E27FC236}">
                <a16:creationId xmlns:a16="http://schemas.microsoft.com/office/drawing/2014/main" id="{9BAA8A8E-945C-5BBC-4CEA-593456BF6A8A}"/>
              </a:ext>
            </a:extLst>
          </p:cNvPr>
          <p:cNvSpPr txBox="1"/>
          <p:nvPr/>
        </p:nvSpPr>
        <p:spPr>
          <a:xfrm>
            <a:off x="7453828" y="1842839"/>
            <a:ext cx="3996392" cy="400110"/>
          </a:xfrm>
          <a:prstGeom prst="rect">
            <a:avLst/>
          </a:prstGeom>
          <a:noFill/>
        </p:spPr>
        <p:txBody>
          <a:bodyPr wrap="square" rtlCol="0">
            <a:spAutoFit/>
          </a:bodyPr>
          <a:lstStyle/>
          <a:p>
            <a:pPr algn="ctr"/>
            <a:r>
              <a:rPr lang="es-ES" sz="2000">
                <a:latin typeface="Georgia Pro" panose="02040502050405020303" pitchFamily="18" charset="0"/>
              </a:rPr>
              <a:t>Sistema de </a:t>
            </a:r>
            <a:r>
              <a:rPr lang="es-ES" sz="2000" err="1">
                <a:latin typeface="Georgia Pro" panose="02040502050405020303" pitchFamily="18" charset="0"/>
              </a:rPr>
              <a:t>EDOs</a:t>
            </a:r>
            <a:r>
              <a:rPr lang="es-ES" sz="2000">
                <a:latin typeface="Georgia Pro" panose="02040502050405020303" pitchFamily="18" charset="0"/>
              </a:rPr>
              <a:t> de 1er orden</a:t>
            </a:r>
          </a:p>
        </p:txBody>
      </p:sp>
      <p:sp>
        <p:nvSpPr>
          <p:cNvPr id="27" name="TextBox 18">
            <a:extLst>
              <a:ext uri="{FF2B5EF4-FFF2-40B4-BE49-F238E27FC236}">
                <a16:creationId xmlns:a16="http://schemas.microsoft.com/office/drawing/2014/main" id="{F049551A-8CB8-780A-316F-FD7C860BDB03}"/>
              </a:ext>
            </a:extLst>
          </p:cNvPr>
          <p:cNvSpPr txBox="1"/>
          <p:nvPr/>
        </p:nvSpPr>
        <p:spPr>
          <a:xfrm>
            <a:off x="1216214" y="1845023"/>
            <a:ext cx="3037840" cy="400110"/>
          </a:xfrm>
          <a:prstGeom prst="rect">
            <a:avLst/>
          </a:prstGeom>
          <a:noFill/>
        </p:spPr>
        <p:txBody>
          <a:bodyPr wrap="square" rtlCol="0">
            <a:spAutoFit/>
          </a:bodyPr>
          <a:lstStyle/>
          <a:p>
            <a:pPr algn="ctr"/>
            <a:r>
              <a:rPr lang="es-ES" sz="2000">
                <a:latin typeface="Georgia Pro" panose="02040502050405020303" pitchFamily="18" charset="0"/>
              </a:rPr>
              <a:t>EDO de 2º orden</a:t>
            </a:r>
          </a:p>
        </p:txBody>
      </p:sp>
      <p:sp>
        <p:nvSpPr>
          <p:cNvPr id="28" name="Left Brace 19">
            <a:extLst>
              <a:ext uri="{FF2B5EF4-FFF2-40B4-BE49-F238E27FC236}">
                <a16:creationId xmlns:a16="http://schemas.microsoft.com/office/drawing/2014/main" id="{280A26AC-B5AD-D180-C929-C9B99271ABFA}"/>
              </a:ext>
            </a:extLst>
          </p:cNvPr>
          <p:cNvSpPr/>
          <p:nvPr/>
        </p:nvSpPr>
        <p:spPr>
          <a:xfrm>
            <a:off x="7156991" y="2401631"/>
            <a:ext cx="335280" cy="2282129"/>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29" name="Left Brace 20">
            <a:extLst>
              <a:ext uri="{FF2B5EF4-FFF2-40B4-BE49-F238E27FC236}">
                <a16:creationId xmlns:a16="http://schemas.microsoft.com/office/drawing/2014/main" id="{ACB2BB91-3CE8-6DF8-52CE-33E1CEF4DD17}"/>
              </a:ext>
            </a:extLst>
          </p:cNvPr>
          <p:cNvSpPr/>
          <p:nvPr/>
        </p:nvSpPr>
        <p:spPr>
          <a:xfrm>
            <a:off x="439133" y="2653456"/>
            <a:ext cx="335280" cy="1778478"/>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30" name="Arrow: Notched Right 21">
            <a:extLst>
              <a:ext uri="{FF2B5EF4-FFF2-40B4-BE49-F238E27FC236}">
                <a16:creationId xmlns:a16="http://schemas.microsoft.com/office/drawing/2014/main" id="{66128336-6AD6-8F4B-B73D-DC23D802246D}"/>
              </a:ext>
            </a:extLst>
          </p:cNvPr>
          <p:cNvSpPr/>
          <p:nvPr/>
        </p:nvSpPr>
        <p:spPr>
          <a:xfrm>
            <a:off x="5091329" y="3203018"/>
            <a:ext cx="1341120" cy="679353"/>
          </a:xfrm>
          <a:prstGeom prst="notchedRightArrow">
            <a:avLst>
              <a:gd name="adj1" fmla="val 47802"/>
              <a:gd name="adj2" fmla="val 45604"/>
            </a:avLst>
          </a:prstGeom>
          <a:solidFill>
            <a:srgbClr val="00B0F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TextBox 17">
            <a:extLst>
              <a:ext uri="{FF2B5EF4-FFF2-40B4-BE49-F238E27FC236}">
                <a16:creationId xmlns:a16="http://schemas.microsoft.com/office/drawing/2014/main" id="{73B9C6B2-030E-82FF-ECB4-B01D429AA4F6}"/>
              </a:ext>
            </a:extLst>
          </p:cNvPr>
          <p:cNvSpPr txBox="1"/>
          <p:nvPr/>
        </p:nvSpPr>
        <p:spPr>
          <a:xfrm>
            <a:off x="3675202" y="5006902"/>
            <a:ext cx="3996392" cy="400110"/>
          </a:xfrm>
          <a:prstGeom prst="rect">
            <a:avLst/>
          </a:prstGeom>
          <a:noFill/>
        </p:spPr>
        <p:txBody>
          <a:bodyPr wrap="square" rtlCol="0">
            <a:spAutoFit/>
          </a:bodyPr>
          <a:lstStyle/>
          <a:p>
            <a:pPr algn="ctr"/>
            <a:r>
              <a:rPr lang="es-ES" sz="2000">
                <a:latin typeface="Georgia Pro" panose="02040502050405020303" pitchFamily="18" charset="0"/>
              </a:rPr>
              <a:t>Punto crítico</a:t>
            </a:r>
          </a:p>
        </p:txBody>
      </p:sp>
      <p:sp>
        <p:nvSpPr>
          <p:cNvPr id="8" name="CuadroTexto 2">
            <a:extLst>
              <a:ext uri="{FF2B5EF4-FFF2-40B4-BE49-F238E27FC236}">
                <a16:creationId xmlns:a16="http://schemas.microsoft.com/office/drawing/2014/main" id="{E2E18CE9-A27B-2D1A-1A00-6480373197FE}"/>
              </a:ext>
            </a:extLst>
          </p:cNvPr>
          <p:cNvSpPr txBox="1"/>
          <p:nvPr/>
        </p:nvSpPr>
        <p:spPr>
          <a:xfrm>
            <a:off x="10796787" y="6412604"/>
            <a:ext cx="13254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s-ES">
                <a:latin typeface="Georgia Pro"/>
                <a:cs typeface="Calibri"/>
              </a:rPr>
              <a:t>Página 8</a:t>
            </a:r>
          </a:p>
        </p:txBody>
      </p:sp>
    </p:spTree>
    <p:extLst>
      <p:ext uri="{BB962C8B-B14F-4D97-AF65-F5344CB8AC3E}">
        <p14:creationId xmlns:p14="http://schemas.microsoft.com/office/powerpoint/2010/main" val="119365402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05ACE4D29EE7074483580B3CB4187CAA" ma:contentTypeVersion="9" ma:contentTypeDescription="Crear nuevo documento." ma:contentTypeScope="" ma:versionID="f34af17c69e3fe68c6a7d556cad7fd6c">
  <xsd:schema xmlns:xsd="http://www.w3.org/2001/XMLSchema" xmlns:xs="http://www.w3.org/2001/XMLSchema" xmlns:p="http://schemas.microsoft.com/office/2006/metadata/properties" xmlns:ns2="47de073d-6ea6-4dd6-bf3e-8ad7ba986efb" xmlns:ns3="6d066a83-ee01-4b3f-9e1d-dd36fa361d68" targetNamespace="http://schemas.microsoft.com/office/2006/metadata/properties" ma:root="true" ma:fieldsID="cab98fabf180564ca998b20db0ef068c" ns2:_="" ns3:_="">
    <xsd:import namespace="47de073d-6ea6-4dd6-bf3e-8ad7ba986efb"/>
    <xsd:import namespace="6d066a83-ee01-4b3f-9e1d-dd36fa361d68"/>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7de073d-6ea6-4dd6-bf3e-8ad7ba986e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Etiquetas de imagen" ma:readOnly="false" ma:fieldId="{5cf76f15-5ced-4ddc-b409-7134ff3c332f}" ma:taxonomyMulti="true" ma:sspId="6b79bab5-423c-41bb-b2a6-fa644551eac3"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066a83-ee01-4b3f-9e1d-dd36fa361d68"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57ee36e9-5bf0-4a06-a246-47f667e03167}" ma:internalName="TaxCatchAll" ma:showField="CatchAllData" ma:web="6d066a83-ee01-4b3f-9e1d-dd36fa361d6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6d066a83-ee01-4b3f-9e1d-dd36fa361d68" xsi:nil="true"/>
    <lcf76f155ced4ddcb4097134ff3c332f xmlns="47de073d-6ea6-4dd6-bf3e-8ad7ba986efb">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50BF3462-DFDF-4FEB-891C-1BAAA8B278A4}">
  <ds:schemaRefs>
    <ds:schemaRef ds:uri="http://schemas.microsoft.com/sharepoint/v3/contenttype/forms"/>
  </ds:schemaRefs>
</ds:datastoreItem>
</file>

<file path=customXml/itemProps2.xml><?xml version="1.0" encoding="utf-8"?>
<ds:datastoreItem xmlns:ds="http://schemas.openxmlformats.org/officeDocument/2006/customXml" ds:itemID="{F763ED90-95A7-49C2-B114-235509522A74}">
  <ds:schemaRefs>
    <ds:schemaRef ds:uri="47de073d-6ea6-4dd6-bf3e-8ad7ba986efb"/>
    <ds:schemaRef ds:uri="6d066a83-ee01-4b3f-9e1d-dd36fa361d6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847AA2A-5679-4C89-B5D1-CD3372E42329}">
  <ds:schemaRefs>
    <ds:schemaRef ds:uri="47de073d-6ea6-4dd6-bf3e-8ad7ba986efb"/>
    <ds:schemaRef ds:uri="6d066a83-ee01-4b3f-9e1d-dd36fa361d6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1461</Words>
  <Application>Microsoft Macintosh PowerPoint</Application>
  <PresentationFormat>Panorámica</PresentationFormat>
  <Paragraphs>222</Paragraphs>
  <Slides>28</Slides>
  <Notes>6</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28</vt:i4>
      </vt:variant>
    </vt:vector>
  </HeadingPairs>
  <TitlesOfParts>
    <vt:vector size="40" baseType="lpstr">
      <vt:lpstr>Arial</vt:lpstr>
      <vt:lpstr>Calibri</vt:lpstr>
      <vt:lpstr>Calibri Light</vt:lpstr>
      <vt:lpstr>Cambria</vt:lpstr>
      <vt:lpstr>Cambria Math</vt:lpstr>
      <vt:lpstr>Consolas</vt:lpstr>
      <vt:lpstr>Garamond</vt:lpstr>
      <vt:lpstr>Georgia</vt:lpstr>
      <vt:lpstr>Georgia Pro</vt:lpstr>
      <vt:lpstr>KaTeX_Main</vt:lpstr>
      <vt:lpstr>Söhne</vt:lpstr>
      <vt:lpstr>Tema de Office</vt:lpstr>
      <vt:lpstr>SIMULACIÓN NUMÉRICA EN PYTHON . . Perturbaciones Estocásticas en el  Oscilador de Van der Pol</vt:lpstr>
      <vt:lpstr>Presentación de PowerPoint</vt:lpstr>
      <vt:lpstr>El oscilador de Van der Pol</vt:lpstr>
      <vt:lpstr>Presentación de PowerPoint</vt:lpstr>
      <vt:lpstr>Presentación de PowerPoint</vt:lpstr>
      <vt:lpstr>Presentación de PowerPoint</vt:lpstr>
      <vt:lpstr>Presentación de PowerPoint</vt:lpstr>
      <vt:lpstr>El oscilador de Van der Pol no forzado</vt:lpstr>
      <vt:lpstr>Presentación de PowerPoint</vt:lpstr>
      <vt:lpstr>Presentación de PowerPoint</vt:lpstr>
      <vt:lpstr>Presentación de PowerPoint</vt:lpstr>
      <vt:lpstr>El oscilador de Van der Pol forzado armónicamente</vt:lpstr>
      <vt:lpstr>Presentación de PowerPoint</vt:lpstr>
      <vt:lpstr>Presentación de PowerPoint</vt:lpstr>
      <vt:lpstr>Proceso estocástico. Ecuación diferencial estocástica</vt:lpstr>
      <vt:lpstr>Presentación de PowerPoint</vt:lpstr>
      <vt:lpstr>Presentación de PowerPoint</vt:lpstr>
      <vt:lpstr>Presentación de PowerPoint</vt:lpstr>
      <vt:lpstr>Presentación de PowerPoint</vt:lpstr>
      <vt:lpstr>El oscilador de Van der Pol forzado estocásticamente</vt:lpstr>
      <vt:lpstr>Presentación de PowerPoint</vt:lpstr>
      <vt:lpstr>Presentación de PowerPoint</vt:lpstr>
      <vt:lpstr>Presentación de PowerPoint</vt:lpstr>
      <vt:lpstr>Presentación de PowerPoint</vt:lpstr>
      <vt:lpstr>Presentación de PowerPoint</vt:lpstr>
      <vt:lpstr>Presentación de PowerPoint</vt:lpstr>
      <vt:lpstr>Conclusiones Finales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ALVARO ZURDO NAVAJO</dc:creator>
  <cp:lastModifiedBy>RUBEN GARRIDO ECHEVARRIA</cp:lastModifiedBy>
  <cp:revision>1</cp:revision>
  <dcterms:created xsi:type="dcterms:W3CDTF">2023-12-15T20:01:27Z</dcterms:created>
  <dcterms:modified xsi:type="dcterms:W3CDTF">2023-12-20T20:55:20Z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0x01010005ACE4D29EE7074483580B3CB4187CAA</vt:lpwstr>
  </property>
  <property fmtid="{D5CDD505-2E9C-101B-9397-08002B2CF9AE}" pid="3" name="MediaServiceImageTags">
    <vt:lpwstr/>
  </property>
</Properties>
</file>